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4"/>
  </p:sldMasterIdLst>
  <p:notesMasterIdLst>
    <p:notesMasterId r:id="rId32"/>
  </p:notesMasterIdLst>
  <p:sldIdLst>
    <p:sldId id="257" r:id="rId5"/>
    <p:sldId id="267" r:id="rId6"/>
    <p:sldId id="258" r:id="rId7"/>
    <p:sldId id="260" r:id="rId8"/>
    <p:sldId id="268" r:id="rId9"/>
    <p:sldId id="269" r:id="rId10"/>
    <p:sldId id="261" r:id="rId11"/>
    <p:sldId id="265" r:id="rId12"/>
    <p:sldId id="271" r:id="rId13"/>
    <p:sldId id="282" r:id="rId14"/>
    <p:sldId id="262" r:id="rId15"/>
    <p:sldId id="272" r:id="rId16"/>
    <p:sldId id="266" r:id="rId17"/>
    <p:sldId id="273" r:id="rId18"/>
    <p:sldId id="274" r:id="rId19"/>
    <p:sldId id="277" r:id="rId20"/>
    <p:sldId id="275" r:id="rId21"/>
    <p:sldId id="276" r:id="rId22"/>
    <p:sldId id="278" r:id="rId23"/>
    <p:sldId id="279" r:id="rId24"/>
    <p:sldId id="280" r:id="rId25"/>
    <p:sldId id="281" r:id="rId26"/>
    <p:sldId id="259" r:id="rId27"/>
    <p:sldId id="264" r:id="rId28"/>
    <p:sldId id="270" r:id="rId29"/>
    <p:sldId id="263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2C0F5D-3E1F-4E99-80B7-6FF69CA94C1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E949DD-167F-4025-BCE9-B44AC02E40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 will be talking about this project mostly in terms of 3 different dimensions/aspects which are the:</a:t>
          </a:r>
        </a:p>
      </dgm:t>
    </dgm:pt>
    <dgm:pt modelId="{C55F4925-A5C3-49EC-8995-4B1213AD7AE8}" type="parTrans" cxnId="{2D3E7BD7-1282-4D02-AF17-68F48C7D8982}">
      <dgm:prSet/>
      <dgm:spPr/>
      <dgm:t>
        <a:bodyPr/>
        <a:lstStyle/>
        <a:p>
          <a:endParaRPr lang="en-US"/>
        </a:p>
      </dgm:t>
    </dgm:pt>
    <dgm:pt modelId="{4D1F19AE-FFA7-47D4-9E82-88529FDB13E8}" type="sibTrans" cxnId="{2D3E7BD7-1282-4D02-AF17-68F48C7D89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8CC7CE-C45C-4963-AA77-82F8266CF3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= Business aspects relating to project </a:t>
          </a:r>
        </a:p>
      </dgm:t>
    </dgm:pt>
    <dgm:pt modelId="{E54AFAB0-D2F1-4CB0-8F82-BD512646A5CF}" type="parTrans" cxnId="{E51962BD-93F3-4747-83D0-800C9C67FCB8}">
      <dgm:prSet/>
      <dgm:spPr/>
      <dgm:t>
        <a:bodyPr/>
        <a:lstStyle/>
        <a:p>
          <a:endParaRPr lang="en-US"/>
        </a:p>
      </dgm:t>
    </dgm:pt>
    <dgm:pt modelId="{372E2F4B-3465-4224-8A4F-46AADF7EFF5E}" type="sibTrans" cxnId="{E51962BD-93F3-4747-83D0-800C9C67FC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C261AF0-9F88-483F-A5DE-CA1F51B399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= Technical Aspects and Technical Issues Relating to project</a:t>
          </a:r>
        </a:p>
      </dgm:t>
    </dgm:pt>
    <dgm:pt modelId="{97DAD7EE-ADC8-4AA0-8299-0E4EB9359282}" type="parTrans" cxnId="{A160CA5F-5C16-4539-BE83-E376EFC6ADA7}">
      <dgm:prSet/>
      <dgm:spPr/>
      <dgm:t>
        <a:bodyPr/>
        <a:lstStyle/>
        <a:p>
          <a:endParaRPr lang="en-US"/>
        </a:p>
      </dgm:t>
    </dgm:pt>
    <dgm:pt modelId="{8E0B6883-A8AF-42DE-9CF9-D75B7A57D36B}" type="sibTrans" cxnId="{A160CA5F-5C16-4539-BE83-E376EFC6AD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3862D6-BFE7-4BF0-8146-8CEA23CFF6A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Ethical = Ethical Impacts and any </a:t>
          </a:r>
          <a:r>
            <a:rPr lang="en-US">
              <a:latin typeface="Franklin Gothic Demi" panose="020B0502020104020203"/>
            </a:rPr>
            <a:t>Ethical problems</a:t>
          </a:r>
          <a:r>
            <a:rPr lang="en-US"/>
            <a:t> related to the project</a:t>
          </a:r>
        </a:p>
      </dgm:t>
    </dgm:pt>
    <dgm:pt modelId="{3E9A59BB-8325-4B14-BB45-D1BC9A4B41DE}" type="parTrans" cxnId="{A6B55016-6342-4FC7-8B50-89ACB9D539E0}">
      <dgm:prSet/>
      <dgm:spPr/>
      <dgm:t>
        <a:bodyPr/>
        <a:lstStyle/>
        <a:p>
          <a:endParaRPr lang="en-US"/>
        </a:p>
      </dgm:t>
    </dgm:pt>
    <dgm:pt modelId="{4D5B8290-3EAF-4935-8591-CDC0B09ADA54}" type="sibTrans" cxnId="{A6B55016-6342-4FC7-8B50-89ACB9D539E0}">
      <dgm:prSet/>
      <dgm:spPr/>
      <dgm:t>
        <a:bodyPr/>
        <a:lstStyle/>
        <a:p>
          <a:endParaRPr lang="en-US"/>
        </a:p>
      </dgm:t>
    </dgm:pt>
    <dgm:pt modelId="{DADE7E59-297F-421B-9EBB-E1C821C9574A}" type="pres">
      <dgm:prSet presAssocID="{552C0F5D-3E1F-4E99-80B7-6FF69CA94C13}" presName="root" presStyleCnt="0">
        <dgm:presLayoutVars>
          <dgm:dir/>
          <dgm:resizeHandles val="exact"/>
        </dgm:presLayoutVars>
      </dgm:prSet>
      <dgm:spPr/>
    </dgm:pt>
    <dgm:pt modelId="{0DC11627-3898-4E83-B9EC-1E4879A53B0C}" type="pres">
      <dgm:prSet presAssocID="{552C0F5D-3E1F-4E99-80B7-6FF69CA94C13}" presName="container" presStyleCnt="0">
        <dgm:presLayoutVars>
          <dgm:dir/>
          <dgm:resizeHandles val="exact"/>
        </dgm:presLayoutVars>
      </dgm:prSet>
      <dgm:spPr/>
    </dgm:pt>
    <dgm:pt modelId="{BB5290BD-DB46-4EB4-90AD-0952B6D9D407}" type="pres">
      <dgm:prSet presAssocID="{0CE949DD-167F-4025-BCE9-B44AC02E406D}" presName="compNode" presStyleCnt="0"/>
      <dgm:spPr/>
    </dgm:pt>
    <dgm:pt modelId="{EDB837A0-70AA-4575-92B5-BE0A05F48434}" type="pres">
      <dgm:prSet presAssocID="{0CE949DD-167F-4025-BCE9-B44AC02E406D}" presName="iconBgRect" presStyleLbl="bgShp" presStyleIdx="0" presStyleCnt="4"/>
      <dgm:spPr/>
    </dgm:pt>
    <dgm:pt modelId="{34A232B3-0D77-43EA-A1F1-360EDC7E9D6E}" type="pres">
      <dgm:prSet presAssocID="{0CE949DD-167F-4025-BCE9-B44AC02E406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C525AE9-AA51-4D36-8F4B-7083FC24FB7B}" type="pres">
      <dgm:prSet presAssocID="{0CE949DD-167F-4025-BCE9-B44AC02E406D}" presName="spaceRect" presStyleCnt="0"/>
      <dgm:spPr/>
    </dgm:pt>
    <dgm:pt modelId="{A5AD36C7-AC1D-46D4-A20E-CCED5BBE0037}" type="pres">
      <dgm:prSet presAssocID="{0CE949DD-167F-4025-BCE9-B44AC02E406D}" presName="textRect" presStyleLbl="revTx" presStyleIdx="0" presStyleCnt="4">
        <dgm:presLayoutVars>
          <dgm:chMax val="1"/>
          <dgm:chPref val="1"/>
        </dgm:presLayoutVars>
      </dgm:prSet>
      <dgm:spPr/>
    </dgm:pt>
    <dgm:pt modelId="{FA66744A-0C02-4C05-AF05-B5BD51512B37}" type="pres">
      <dgm:prSet presAssocID="{4D1F19AE-FFA7-47D4-9E82-88529FDB13E8}" presName="sibTrans" presStyleLbl="sibTrans2D1" presStyleIdx="0" presStyleCnt="0"/>
      <dgm:spPr/>
    </dgm:pt>
    <dgm:pt modelId="{B878CD9C-3C3B-446C-B411-DA6E38E5F8AF}" type="pres">
      <dgm:prSet presAssocID="{838CC7CE-C45C-4963-AA77-82F8266CF3A4}" presName="compNode" presStyleCnt="0"/>
      <dgm:spPr/>
    </dgm:pt>
    <dgm:pt modelId="{3AD0657E-563F-4565-A171-AEC861C24CF5}" type="pres">
      <dgm:prSet presAssocID="{838CC7CE-C45C-4963-AA77-82F8266CF3A4}" presName="iconBgRect" presStyleLbl="bgShp" presStyleIdx="1" presStyleCnt="4"/>
      <dgm:spPr/>
    </dgm:pt>
    <dgm:pt modelId="{A7C2B245-23A2-41AB-8508-B0DA4816E879}" type="pres">
      <dgm:prSet presAssocID="{838CC7CE-C45C-4963-AA77-82F8266CF3A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6D30816-48BD-4909-A9A5-0236045D7477}" type="pres">
      <dgm:prSet presAssocID="{838CC7CE-C45C-4963-AA77-82F8266CF3A4}" presName="spaceRect" presStyleCnt="0"/>
      <dgm:spPr/>
    </dgm:pt>
    <dgm:pt modelId="{5CEA7567-5322-4569-9267-FA7B05214A9B}" type="pres">
      <dgm:prSet presAssocID="{838CC7CE-C45C-4963-AA77-82F8266CF3A4}" presName="textRect" presStyleLbl="revTx" presStyleIdx="1" presStyleCnt="4">
        <dgm:presLayoutVars>
          <dgm:chMax val="1"/>
          <dgm:chPref val="1"/>
        </dgm:presLayoutVars>
      </dgm:prSet>
      <dgm:spPr/>
    </dgm:pt>
    <dgm:pt modelId="{D7AC708F-0244-42D4-B5C3-43C59805114A}" type="pres">
      <dgm:prSet presAssocID="{372E2F4B-3465-4224-8A4F-46AADF7EFF5E}" presName="sibTrans" presStyleLbl="sibTrans2D1" presStyleIdx="0" presStyleCnt="0"/>
      <dgm:spPr/>
    </dgm:pt>
    <dgm:pt modelId="{26F372D4-4348-402D-B951-A36171F0968E}" type="pres">
      <dgm:prSet presAssocID="{7C261AF0-9F88-483F-A5DE-CA1F51B399CE}" presName="compNode" presStyleCnt="0"/>
      <dgm:spPr/>
    </dgm:pt>
    <dgm:pt modelId="{B1B229C6-1E8E-4FA9-AE3B-097484EF3D80}" type="pres">
      <dgm:prSet presAssocID="{7C261AF0-9F88-483F-A5DE-CA1F51B399CE}" presName="iconBgRect" presStyleLbl="bgShp" presStyleIdx="2" presStyleCnt="4"/>
      <dgm:spPr/>
    </dgm:pt>
    <dgm:pt modelId="{6C917E5E-1946-4C87-8CD6-6181B47890ED}" type="pres">
      <dgm:prSet presAssocID="{7C261AF0-9F88-483F-A5DE-CA1F51B399C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F9159FE7-624E-4297-948A-68708CF4E725}" type="pres">
      <dgm:prSet presAssocID="{7C261AF0-9F88-483F-A5DE-CA1F51B399CE}" presName="spaceRect" presStyleCnt="0"/>
      <dgm:spPr/>
    </dgm:pt>
    <dgm:pt modelId="{AADEA2B1-B283-48DF-8E82-8D035F348926}" type="pres">
      <dgm:prSet presAssocID="{7C261AF0-9F88-483F-A5DE-CA1F51B399CE}" presName="textRect" presStyleLbl="revTx" presStyleIdx="2" presStyleCnt="4">
        <dgm:presLayoutVars>
          <dgm:chMax val="1"/>
          <dgm:chPref val="1"/>
        </dgm:presLayoutVars>
      </dgm:prSet>
      <dgm:spPr/>
    </dgm:pt>
    <dgm:pt modelId="{D49AFA1A-0CD1-4C55-B2EF-8BD23F1B93C9}" type="pres">
      <dgm:prSet presAssocID="{8E0B6883-A8AF-42DE-9CF9-D75B7A57D36B}" presName="sibTrans" presStyleLbl="sibTrans2D1" presStyleIdx="0" presStyleCnt="0"/>
      <dgm:spPr/>
    </dgm:pt>
    <dgm:pt modelId="{99ADD84F-98E1-4CDD-A4F1-ABE5C0049CE5}" type="pres">
      <dgm:prSet presAssocID="{903862D6-BFE7-4BF0-8146-8CEA23CFF6A9}" presName="compNode" presStyleCnt="0"/>
      <dgm:spPr/>
    </dgm:pt>
    <dgm:pt modelId="{E4B2A18A-4581-4531-9F22-3E7FAC32D200}" type="pres">
      <dgm:prSet presAssocID="{903862D6-BFE7-4BF0-8146-8CEA23CFF6A9}" presName="iconBgRect" presStyleLbl="bgShp" presStyleIdx="3" presStyleCnt="4"/>
      <dgm:spPr/>
    </dgm:pt>
    <dgm:pt modelId="{2F014689-7688-4B98-A902-D92E921127DF}" type="pres">
      <dgm:prSet presAssocID="{903862D6-BFE7-4BF0-8146-8CEA23CFF6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758779C6-CFAD-4096-A129-22DC0B22A5BF}" type="pres">
      <dgm:prSet presAssocID="{903862D6-BFE7-4BF0-8146-8CEA23CFF6A9}" presName="spaceRect" presStyleCnt="0"/>
      <dgm:spPr/>
    </dgm:pt>
    <dgm:pt modelId="{B128BF01-C7C1-4C14-9ED7-2AEF01AB7F34}" type="pres">
      <dgm:prSet presAssocID="{903862D6-BFE7-4BF0-8146-8CEA23CFF6A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6B55016-6342-4FC7-8B50-89ACB9D539E0}" srcId="{552C0F5D-3E1F-4E99-80B7-6FF69CA94C13}" destId="{903862D6-BFE7-4BF0-8146-8CEA23CFF6A9}" srcOrd="3" destOrd="0" parTransId="{3E9A59BB-8325-4B14-BB45-D1BC9A4B41DE}" sibTransId="{4D5B8290-3EAF-4935-8591-CDC0B09ADA54}"/>
    <dgm:cxn modelId="{50830522-884E-46C8-9ECB-4CD7B4B2C7A2}" type="presOf" srcId="{7C261AF0-9F88-483F-A5DE-CA1F51B399CE}" destId="{AADEA2B1-B283-48DF-8E82-8D035F348926}" srcOrd="0" destOrd="0" presId="urn:microsoft.com/office/officeart/2018/2/layout/IconCircleList"/>
    <dgm:cxn modelId="{8C8E3323-6499-4AF0-A47E-AE6700F79A8D}" type="presOf" srcId="{0CE949DD-167F-4025-BCE9-B44AC02E406D}" destId="{A5AD36C7-AC1D-46D4-A20E-CCED5BBE0037}" srcOrd="0" destOrd="0" presId="urn:microsoft.com/office/officeart/2018/2/layout/IconCircleList"/>
    <dgm:cxn modelId="{A160CA5F-5C16-4539-BE83-E376EFC6ADA7}" srcId="{552C0F5D-3E1F-4E99-80B7-6FF69CA94C13}" destId="{7C261AF0-9F88-483F-A5DE-CA1F51B399CE}" srcOrd="2" destOrd="0" parTransId="{97DAD7EE-ADC8-4AA0-8299-0E4EB9359282}" sibTransId="{8E0B6883-A8AF-42DE-9CF9-D75B7A57D36B}"/>
    <dgm:cxn modelId="{885FAB46-AB00-440C-9A1C-B2686C0511C1}" type="presOf" srcId="{552C0F5D-3E1F-4E99-80B7-6FF69CA94C13}" destId="{DADE7E59-297F-421B-9EBB-E1C821C9574A}" srcOrd="0" destOrd="0" presId="urn:microsoft.com/office/officeart/2018/2/layout/IconCircleList"/>
    <dgm:cxn modelId="{F4217E4E-18BF-47A0-B6A9-F9BC4F2BF2B2}" type="presOf" srcId="{903862D6-BFE7-4BF0-8146-8CEA23CFF6A9}" destId="{B128BF01-C7C1-4C14-9ED7-2AEF01AB7F34}" srcOrd="0" destOrd="0" presId="urn:microsoft.com/office/officeart/2018/2/layout/IconCircleList"/>
    <dgm:cxn modelId="{6A11BA55-E7BA-4A15-B146-AFE6AEC13B1D}" type="presOf" srcId="{4D1F19AE-FFA7-47D4-9E82-88529FDB13E8}" destId="{FA66744A-0C02-4C05-AF05-B5BD51512B37}" srcOrd="0" destOrd="0" presId="urn:microsoft.com/office/officeart/2018/2/layout/IconCircleList"/>
    <dgm:cxn modelId="{1A285AA7-E559-4F8E-98A9-F7BD3F370B47}" type="presOf" srcId="{372E2F4B-3465-4224-8A4F-46AADF7EFF5E}" destId="{D7AC708F-0244-42D4-B5C3-43C59805114A}" srcOrd="0" destOrd="0" presId="urn:microsoft.com/office/officeart/2018/2/layout/IconCircleList"/>
    <dgm:cxn modelId="{4BB125B6-455E-4B51-B903-58D91050E706}" type="presOf" srcId="{8E0B6883-A8AF-42DE-9CF9-D75B7A57D36B}" destId="{D49AFA1A-0CD1-4C55-B2EF-8BD23F1B93C9}" srcOrd="0" destOrd="0" presId="urn:microsoft.com/office/officeart/2018/2/layout/IconCircleList"/>
    <dgm:cxn modelId="{E51962BD-93F3-4747-83D0-800C9C67FCB8}" srcId="{552C0F5D-3E1F-4E99-80B7-6FF69CA94C13}" destId="{838CC7CE-C45C-4963-AA77-82F8266CF3A4}" srcOrd="1" destOrd="0" parTransId="{E54AFAB0-D2F1-4CB0-8F82-BD512646A5CF}" sibTransId="{372E2F4B-3465-4224-8A4F-46AADF7EFF5E}"/>
    <dgm:cxn modelId="{732EA7C7-1BBC-4536-8E11-0CCBC43358AC}" type="presOf" srcId="{838CC7CE-C45C-4963-AA77-82F8266CF3A4}" destId="{5CEA7567-5322-4569-9267-FA7B05214A9B}" srcOrd="0" destOrd="0" presId="urn:microsoft.com/office/officeart/2018/2/layout/IconCircleList"/>
    <dgm:cxn modelId="{2D3E7BD7-1282-4D02-AF17-68F48C7D8982}" srcId="{552C0F5D-3E1F-4E99-80B7-6FF69CA94C13}" destId="{0CE949DD-167F-4025-BCE9-B44AC02E406D}" srcOrd="0" destOrd="0" parTransId="{C55F4925-A5C3-49EC-8995-4B1213AD7AE8}" sibTransId="{4D1F19AE-FFA7-47D4-9E82-88529FDB13E8}"/>
    <dgm:cxn modelId="{6BAA05CB-5FE2-4563-B293-5B6D1C03172F}" type="presParOf" srcId="{DADE7E59-297F-421B-9EBB-E1C821C9574A}" destId="{0DC11627-3898-4E83-B9EC-1E4879A53B0C}" srcOrd="0" destOrd="0" presId="urn:microsoft.com/office/officeart/2018/2/layout/IconCircleList"/>
    <dgm:cxn modelId="{5339E67A-B8C1-45CA-B75C-975C76F95052}" type="presParOf" srcId="{0DC11627-3898-4E83-B9EC-1E4879A53B0C}" destId="{BB5290BD-DB46-4EB4-90AD-0952B6D9D407}" srcOrd="0" destOrd="0" presId="urn:microsoft.com/office/officeart/2018/2/layout/IconCircleList"/>
    <dgm:cxn modelId="{CD46C2FA-05C3-4CE8-A66E-2573467620C9}" type="presParOf" srcId="{BB5290BD-DB46-4EB4-90AD-0952B6D9D407}" destId="{EDB837A0-70AA-4575-92B5-BE0A05F48434}" srcOrd="0" destOrd="0" presId="urn:microsoft.com/office/officeart/2018/2/layout/IconCircleList"/>
    <dgm:cxn modelId="{C3DDF66C-CDF0-473C-8D80-E7307C808DBD}" type="presParOf" srcId="{BB5290BD-DB46-4EB4-90AD-0952B6D9D407}" destId="{34A232B3-0D77-43EA-A1F1-360EDC7E9D6E}" srcOrd="1" destOrd="0" presId="urn:microsoft.com/office/officeart/2018/2/layout/IconCircleList"/>
    <dgm:cxn modelId="{48544470-4B32-4D97-B931-C0CCE6C17668}" type="presParOf" srcId="{BB5290BD-DB46-4EB4-90AD-0952B6D9D407}" destId="{6C525AE9-AA51-4D36-8F4B-7083FC24FB7B}" srcOrd="2" destOrd="0" presId="urn:microsoft.com/office/officeart/2018/2/layout/IconCircleList"/>
    <dgm:cxn modelId="{3888E9E4-265E-4E02-ABC1-2BE6F9C7CE32}" type="presParOf" srcId="{BB5290BD-DB46-4EB4-90AD-0952B6D9D407}" destId="{A5AD36C7-AC1D-46D4-A20E-CCED5BBE0037}" srcOrd="3" destOrd="0" presId="urn:microsoft.com/office/officeart/2018/2/layout/IconCircleList"/>
    <dgm:cxn modelId="{B6A52193-D3D9-487D-9CEA-4BB722EC67C8}" type="presParOf" srcId="{0DC11627-3898-4E83-B9EC-1E4879A53B0C}" destId="{FA66744A-0C02-4C05-AF05-B5BD51512B37}" srcOrd="1" destOrd="0" presId="urn:microsoft.com/office/officeart/2018/2/layout/IconCircleList"/>
    <dgm:cxn modelId="{AE443EB1-5597-48D7-AA74-B108A4E5D890}" type="presParOf" srcId="{0DC11627-3898-4E83-B9EC-1E4879A53B0C}" destId="{B878CD9C-3C3B-446C-B411-DA6E38E5F8AF}" srcOrd="2" destOrd="0" presId="urn:microsoft.com/office/officeart/2018/2/layout/IconCircleList"/>
    <dgm:cxn modelId="{68BC359E-6451-4ECA-934B-B313A4456846}" type="presParOf" srcId="{B878CD9C-3C3B-446C-B411-DA6E38E5F8AF}" destId="{3AD0657E-563F-4565-A171-AEC861C24CF5}" srcOrd="0" destOrd="0" presId="urn:microsoft.com/office/officeart/2018/2/layout/IconCircleList"/>
    <dgm:cxn modelId="{19AA600D-3B86-4466-A963-D12C78DBED72}" type="presParOf" srcId="{B878CD9C-3C3B-446C-B411-DA6E38E5F8AF}" destId="{A7C2B245-23A2-41AB-8508-B0DA4816E879}" srcOrd="1" destOrd="0" presId="urn:microsoft.com/office/officeart/2018/2/layout/IconCircleList"/>
    <dgm:cxn modelId="{1CAA8ACA-E4CF-4498-9B8D-562ECE943395}" type="presParOf" srcId="{B878CD9C-3C3B-446C-B411-DA6E38E5F8AF}" destId="{66D30816-48BD-4909-A9A5-0236045D7477}" srcOrd="2" destOrd="0" presId="urn:microsoft.com/office/officeart/2018/2/layout/IconCircleList"/>
    <dgm:cxn modelId="{E96532EC-3FD8-4E2B-AC9E-ABC1BEEC89AA}" type="presParOf" srcId="{B878CD9C-3C3B-446C-B411-DA6E38E5F8AF}" destId="{5CEA7567-5322-4569-9267-FA7B05214A9B}" srcOrd="3" destOrd="0" presId="urn:microsoft.com/office/officeart/2018/2/layout/IconCircleList"/>
    <dgm:cxn modelId="{037C7B9C-768B-4461-BF99-9B6790686201}" type="presParOf" srcId="{0DC11627-3898-4E83-B9EC-1E4879A53B0C}" destId="{D7AC708F-0244-42D4-B5C3-43C59805114A}" srcOrd="3" destOrd="0" presId="urn:microsoft.com/office/officeart/2018/2/layout/IconCircleList"/>
    <dgm:cxn modelId="{60E8975E-BD30-4BDA-AA2D-6C21B7224548}" type="presParOf" srcId="{0DC11627-3898-4E83-B9EC-1E4879A53B0C}" destId="{26F372D4-4348-402D-B951-A36171F0968E}" srcOrd="4" destOrd="0" presId="urn:microsoft.com/office/officeart/2018/2/layout/IconCircleList"/>
    <dgm:cxn modelId="{0BDCA912-0AFC-4AFA-B76D-2FC1DE1E52F4}" type="presParOf" srcId="{26F372D4-4348-402D-B951-A36171F0968E}" destId="{B1B229C6-1E8E-4FA9-AE3B-097484EF3D80}" srcOrd="0" destOrd="0" presId="urn:microsoft.com/office/officeart/2018/2/layout/IconCircleList"/>
    <dgm:cxn modelId="{E69B996B-D87B-4AC0-B12C-E9AF0ADCA6BA}" type="presParOf" srcId="{26F372D4-4348-402D-B951-A36171F0968E}" destId="{6C917E5E-1946-4C87-8CD6-6181B47890ED}" srcOrd="1" destOrd="0" presId="urn:microsoft.com/office/officeart/2018/2/layout/IconCircleList"/>
    <dgm:cxn modelId="{0A49C6A4-B12A-488D-A476-339329FBCE6E}" type="presParOf" srcId="{26F372D4-4348-402D-B951-A36171F0968E}" destId="{F9159FE7-624E-4297-948A-68708CF4E725}" srcOrd="2" destOrd="0" presId="urn:microsoft.com/office/officeart/2018/2/layout/IconCircleList"/>
    <dgm:cxn modelId="{2AE1BCF5-3EC8-4660-9E62-6951485B5874}" type="presParOf" srcId="{26F372D4-4348-402D-B951-A36171F0968E}" destId="{AADEA2B1-B283-48DF-8E82-8D035F348926}" srcOrd="3" destOrd="0" presId="urn:microsoft.com/office/officeart/2018/2/layout/IconCircleList"/>
    <dgm:cxn modelId="{1790F95B-7FFA-437E-A872-56CE17F21748}" type="presParOf" srcId="{0DC11627-3898-4E83-B9EC-1E4879A53B0C}" destId="{D49AFA1A-0CD1-4C55-B2EF-8BD23F1B93C9}" srcOrd="5" destOrd="0" presId="urn:microsoft.com/office/officeart/2018/2/layout/IconCircleList"/>
    <dgm:cxn modelId="{49A0C61A-B085-43C7-8A9B-6EB265318A36}" type="presParOf" srcId="{0DC11627-3898-4E83-B9EC-1E4879A53B0C}" destId="{99ADD84F-98E1-4CDD-A4F1-ABE5C0049CE5}" srcOrd="6" destOrd="0" presId="urn:microsoft.com/office/officeart/2018/2/layout/IconCircleList"/>
    <dgm:cxn modelId="{FC961225-3482-45D2-8148-20A44FDAC4D9}" type="presParOf" srcId="{99ADD84F-98E1-4CDD-A4F1-ABE5C0049CE5}" destId="{E4B2A18A-4581-4531-9F22-3E7FAC32D200}" srcOrd="0" destOrd="0" presId="urn:microsoft.com/office/officeart/2018/2/layout/IconCircleList"/>
    <dgm:cxn modelId="{8A4B7D42-B60A-4EE4-9EA4-B83ABFBE9681}" type="presParOf" srcId="{99ADD84F-98E1-4CDD-A4F1-ABE5C0049CE5}" destId="{2F014689-7688-4B98-A902-D92E921127DF}" srcOrd="1" destOrd="0" presId="urn:microsoft.com/office/officeart/2018/2/layout/IconCircleList"/>
    <dgm:cxn modelId="{C87F8CDD-71B8-45EF-8E34-5E278CA90F5E}" type="presParOf" srcId="{99ADD84F-98E1-4CDD-A4F1-ABE5C0049CE5}" destId="{758779C6-CFAD-4096-A129-22DC0B22A5BF}" srcOrd="2" destOrd="0" presId="urn:microsoft.com/office/officeart/2018/2/layout/IconCircleList"/>
    <dgm:cxn modelId="{3F4DC794-3047-494A-BCB8-ADFD2659F2C2}" type="presParOf" srcId="{99ADD84F-98E1-4CDD-A4F1-ABE5C0049CE5}" destId="{B128BF01-C7C1-4C14-9ED7-2AEF01AB7F3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656B9-2991-4A7B-9578-A2C081ACCA0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64D29D6-2823-46B2-8272-016FC09C6C6C}">
      <dgm:prSet/>
      <dgm:spPr/>
      <dgm:t>
        <a:bodyPr/>
        <a:lstStyle/>
        <a:p>
          <a:r>
            <a:rPr lang="en-US"/>
            <a:t>HTML (Hypertext Markup Langauge)</a:t>
          </a:r>
        </a:p>
      </dgm:t>
    </dgm:pt>
    <dgm:pt modelId="{7A84FAE8-64C5-443A-9DF9-149C9D233F30}" type="parTrans" cxnId="{98E87AD3-4BF4-40E4-A4CC-131BD9785F32}">
      <dgm:prSet/>
      <dgm:spPr/>
      <dgm:t>
        <a:bodyPr/>
        <a:lstStyle/>
        <a:p>
          <a:endParaRPr lang="en-US"/>
        </a:p>
      </dgm:t>
    </dgm:pt>
    <dgm:pt modelId="{DFB48EC5-5445-4D6C-9021-063D11F681B4}" type="sibTrans" cxnId="{98E87AD3-4BF4-40E4-A4CC-131BD9785F32}">
      <dgm:prSet/>
      <dgm:spPr/>
      <dgm:t>
        <a:bodyPr/>
        <a:lstStyle/>
        <a:p>
          <a:endParaRPr lang="en-US"/>
        </a:p>
      </dgm:t>
    </dgm:pt>
    <dgm:pt modelId="{08F84BC3-2760-4D93-9A5C-FF3ACBE4EC25}">
      <dgm:prSet/>
      <dgm:spPr/>
      <dgm:t>
        <a:bodyPr/>
        <a:lstStyle/>
        <a:p>
          <a:r>
            <a:rPr lang="en-US"/>
            <a:t>To build the overall structure of the website</a:t>
          </a:r>
        </a:p>
      </dgm:t>
    </dgm:pt>
    <dgm:pt modelId="{695DFF07-9792-446E-899D-29C4997D2011}" type="parTrans" cxnId="{F234E77A-E4E5-439B-9231-07FE8990CD5C}">
      <dgm:prSet/>
      <dgm:spPr/>
      <dgm:t>
        <a:bodyPr/>
        <a:lstStyle/>
        <a:p>
          <a:endParaRPr lang="en-US"/>
        </a:p>
      </dgm:t>
    </dgm:pt>
    <dgm:pt modelId="{2D9DD751-ECCF-48EF-81AE-A85CE4A885E0}" type="sibTrans" cxnId="{F234E77A-E4E5-439B-9231-07FE8990CD5C}">
      <dgm:prSet/>
      <dgm:spPr/>
      <dgm:t>
        <a:bodyPr/>
        <a:lstStyle/>
        <a:p>
          <a:endParaRPr lang="en-US"/>
        </a:p>
      </dgm:t>
    </dgm:pt>
    <dgm:pt modelId="{E4B2CA5A-9F58-4103-BF0F-59B7EC67F6F4}">
      <dgm:prSet/>
      <dgm:spPr/>
      <dgm:t>
        <a:bodyPr/>
        <a:lstStyle/>
        <a:p>
          <a:r>
            <a:rPr lang="en-US"/>
            <a:t>PHP (Hypertext Processor)</a:t>
          </a:r>
        </a:p>
      </dgm:t>
    </dgm:pt>
    <dgm:pt modelId="{0C8DA721-EC1B-4C78-9303-FF055C9B1507}" type="parTrans" cxnId="{E33F639F-F5D5-45D3-AD66-EF2A8A058E88}">
      <dgm:prSet/>
      <dgm:spPr/>
      <dgm:t>
        <a:bodyPr/>
        <a:lstStyle/>
        <a:p>
          <a:endParaRPr lang="en-US"/>
        </a:p>
      </dgm:t>
    </dgm:pt>
    <dgm:pt modelId="{9C5CC3B3-DA11-4F88-ACFE-08EEC1606750}" type="sibTrans" cxnId="{E33F639F-F5D5-45D3-AD66-EF2A8A058E88}">
      <dgm:prSet/>
      <dgm:spPr/>
      <dgm:t>
        <a:bodyPr/>
        <a:lstStyle/>
        <a:p>
          <a:endParaRPr lang="en-US"/>
        </a:p>
      </dgm:t>
    </dgm:pt>
    <dgm:pt modelId="{F4D09D26-F1B0-4B27-915B-6C598E026F7B}">
      <dgm:prSet/>
      <dgm:spPr/>
      <dgm:t>
        <a:bodyPr/>
        <a:lstStyle/>
        <a:p>
          <a:r>
            <a:rPr lang="en-US" dirty="0"/>
            <a:t>To help execute commands on the webpage and database</a:t>
          </a:r>
        </a:p>
      </dgm:t>
    </dgm:pt>
    <dgm:pt modelId="{6DA3FA8D-4A11-43FF-B91E-66FC901109AA}" type="parTrans" cxnId="{503BE9EE-CAA9-4390-A084-5899875C4104}">
      <dgm:prSet/>
      <dgm:spPr/>
      <dgm:t>
        <a:bodyPr/>
        <a:lstStyle/>
        <a:p>
          <a:endParaRPr lang="en-US"/>
        </a:p>
      </dgm:t>
    </dgm:pt>
    <dgm:pt modelId="{496A2329-EAE6-4BB9-8D7C-582F6117BF04}" type="sibTrans" cxnId="{503BE9EE-CAA9-4390-A084-5899875C4104}">
      <dgm:prSet/>
      <dgm:spPr/>
      <dgm:t>
        <a:bodyPr/>
        <a:lstStyle/>
        <a:p>
          <a:endParaRPr lang="en-US"/>
        </a:p>
      </dgm:t>
    </dgm:pt>
    <dgm:pt modelId="{D7BB2CA3-E7F4-45A1-941B-F7FA502C75F4}">
      <dgm:prSet/>
      <dgm:spPr/>
      <dgm:t>
        <a:bodyPr/>
        <a:lstStyle/>
        <a:p>
          <a:r>
            <a:rPr lang="en-US"/>
            <a:t>CSS (Cascading Style Sheets)</a:t>
          </a:r>
        </a:p>
      </dgm:t>
    </dgm:pt>
    <dgm:pt modelId="{E4EF6F52-F893-4140-BDAB-DF51F08A3689}" type="parTrans" cxnId="{99721560-FD8F-4539-AD14-5B7EEF02FBA8}">
      <dgm:prSet/>
      <dgm:spPr/>
      <dgm:t>
        <a:bodyPr/>
        <a:lstStyle/>
        <a:p>
          <a:endParaRPr lang="en-US"/>
        </a:p>
      </dgm:t>
    </dgm:pt>
    <dgm:pt modelId="{B738820A-8AC5-446D-B166-04B3586C1D20}" type="sibTrans" cxnId="{99721560-FD8F-4539-AD14-5B7EEF02FBA8}">
      <dgm:prSet/>
      <dgm:spPr/>
      <dgm:t>
        <a:bodyPr/>
        <a:lstStyle/>
        <a:p>
          <a:endParaRPr lang="en-US"/>
        </a:p>
      </dgm:t>
    </dgm:pt>
    <dgm:pt modelId="{37570CCA-D479-4FFC-9DB4-6B2171BC6109}">
      <dgm:prSet/>
      <dgm:spPr/>
      <dgm:t>
        <a:bodyPr/>
        <a:lstStyle/>
        <a:p>
          <a:r>
            <a:rPr lang="en-US"/>
            <a:t>Dictates how the website looks</a:t>
          </a:r>
        </a:p>
      </dgm:t>
    </dgm:pt>
    <dgm:pt modelId="{2B1549D1-6DD7-4839-8A59-C6C5602A8100}" type="parTrans" cxnId="{51ED7591-CCDE-4E2B-8BC7-8CDF779DF013}">
      <dgm:prSet/>
      <dgm:spPr/>
      <dgm:t>
        <a:bodyPr/>
        <a:lstStyle/>
        <a:p>
          <a:endParaRPr lang="en-US"/>
        </a:p>
      </dgm:t>
    </dgm:pt>
    <dgm:pt modelId="{B7F76D2C-472B-45DF-BE13-32CD943CB1E7}" type="sibTrans" cxnId="{51ED7591-CCDE-4E2B-8BC7-8CDF779DF013}">
      <dgm:prSet/>
      <dgm:spPr/>
      <dgm:t>
        <a:bodyPr/>
        <a:lstStyle/>
        <a:p>
          <a:endParaRPr lang="en-US"/>
        </a:p>
      </dgm:t>
    </dgm:pt>
    <dgm:pt modelId="{F10C8C59-9F5B-4367-92A9-0409FABB445F}">
      <dgm:prSet/>
      <dgm:spPr/>
      <dgm:t>
        <a:bodyPr/>
        <a:lstStyle/>
        <a:p>
          <a:r>
            <a:rPr lang="en-US"/>
            <a:t>SQL (Structured Query Langauge)</a:t>
          </a:r>
        </a:p>
      </dgm:t>
    </dgm:pt>
    <dgm:pt modelId="{2EC3DE68-A15B-4B91-9441-73DD7A110EB1}" type="parTrans" cxnId="{111A1C34-3D80-4FF2-99C4-DC5D9C923BC1}">
      <dgm:prSet/>
      <dgm:spPr/>
      <dgm:t>
        <a:bodyPr/>
        <a:lstStyle/>
        <a:p>
          <a:endParaRPr lang="en-US"/>
        </a:p>
      </dgm:t>
    </dgm:pt>
    <dgm:pt modelId="{94F4E391-8A4C-4682-92F6-ECAF0BE19BA3}" type="sibTrans" cxnId="{111A1C34-3D80-4FF2-99C4-DC5D9C923BC1}">
      <dgm:prSet/>
      <dgm:spPr/>
      <dgm:t>
        <a:bodyPr/>
        <a:lstStyle/>
        <a:p>
          <a:endParaRPr lang="en-US"/>
        </a:p>
      </dgm:t>
    </dgm:pt>
    <dgm:pt modelId="{A22FBA9D-EEF1-4D51-BCDE-BB4F2E73023A}">
      <dgm:prSet/>
      <dgm:spPr/>
      <dgm:t>
        <a:bodyPr/>
        <a:lstStyle/>
        <a:p>
          <a:r>
            <a:rPr lang="en-US"/>
            <a:t>Used to retrieve information from the database and select display specific records</a:t>
          </a:r>
        </a:p>
      </dgm:t>
    </dgm:pt>
    <dgm:pt modelId="{EC2B23FA-449D-40D3-9961-D856BFE6B905}" type="parTrans" cxnId="{1D29C8BA-3002-4FD9-9955-3A79EA46254B}">
      <dgm:prSet/>
      <dgm:spPr/>
      <dgm:t>
        <a:bodyPr/>
        <a:lstStyle/>
        <a:p>
          <a:endParaRPr lang="en-US"/>
        </a:p>
      </dgm:t>
    </dgm:pt>
    <dgm:pt modelId="{53A56E08-8085-4565-93FD-E2173E59D6FE}" type="sibTrans" cxnId="{1D29C8BA-3002-4FD9-9955-3A79EA46254B}">
      <dgm:prSet/>
      <dgm:spPr/>
      <dgm:t>
        <a:bodyPr/>
        <a:lstStyle/>
        <a:p>
          <a:endParaRPr lang="en-US"/>
        </a:p>
      </dgm:t>
    </dgm:pt>
    <dgm:pt modelId="{B4814EBE-5E82-4ECA-87FA-22A191534D38}" type="pres">
      <dgm:prSet presAssocID="{289656B9-2991-4A7B-9578-A2C081ACCA06}" presName="diagram" presStyleCnt="0">
        <dgm:presLayoutVars>
          <dgm:dir/>
          <dgm:resizeHandles val="exact"/>
        </dgm:presLayoutVars>
      </dgm:prSet>
      <dgm:spPr/>
    </dgm:pt>
    <dgm:pt modelId="{F15C0219-0244-4DF5-AFB2-126F567E43D8}" type="pres">
      <dgm:prSet presAssocID="{264D29D6-2823-46B2-8272-016FC09C6C6C}" presName="node" presStyleLbl="node1" presStyleIdx="0" presStyleCnt="8">
        <dgm:presLayoutVars>
          <dgm:bulletEnabled val="1"/>
        </dgm:presLayoutVars>
      </dgm:prSet>
      <dgm:spPr/>
    </dgm:pt>
    <dgm:pt modelId="{46A0F391-E062-4EBA-9430-5A640E580B9A}" type="pres">
      <dgm:prSet presAssocID="{DFB48EC5-5445-4D6C-9021-063D11F681B4}" presName="sibTrans" presStyleCnt="0"/>
      <dgm:spPr/>
    </dgm:pt>
    <dgm:pt modelId="{A0774970-AA68-43B1-A5A0-C552E7A78903}" type="pres">
      <dgm:prSet presAssocID="{08F84BC3-2760-4D93-9A5C-FF3ACBE4EC25}" presName="node" presStyleLbl="node1" presStyleIdx="1" presStyleCnt="8">
        <dgm:presLayoutVars>
          <dgm:bulletEnabled val="1"/>
        </dgm:presLayoutVars>
      </dgm:prSet>
      <dgm:spPr/>
    </dgm:pt>
    <dgm:pt modelId="{627C93D2-6AF0-4F80-8487-EDD1D6C86903}" type="pres">
      <dgm:prSet presAssocID="{2D9DD751-ECCF-48EF-81AE-A85CE4A885E0}" presName="sibTrans" presStyleCnt="0"/>
      <dgm:spPr/>
    </dgm:pt>
    <dgm:pt modelId="{AD027A50-DBF3-43FD-BC46-B13215EC6C69}" type="pres">
      <dgm:prSet presAssocID="{E4B2CA5A-9F58-4103-BF0F-59B7EC67F6F4}" presName="node" presStyleLbl="node1" presStyleIdx="2" presStyleCnt="8">
        <dgm:presLayoutVars>
          <dgm:bulletEnabled val="1"/>
        </dgm:presLayoutVars>
      </dgm:prSet>
      <dgm:spPr/>
    </dgm:pt>
    <dgm:pt modelId="{9B4815A0-BDC5-4BBB-91C8-884D29366BD9}" type="pres">
      <dgm:prSet presAssocID="{9C5CC3B3-DA11-4F88-ACFE-08EEC1606750}" presName="sibTrans" presStyleCnt="0"/>
      <dgm:spPr/>
    </dgm:pt>
    <dgm:pt modelId="{E992DC1B-F176-41E2-A22B-61E4A5971516}" type="pres">
      <dgm:prSet presAssocID="{F4D09D26-F1B0-4B27-915B-6C598E026F7B}" presName="node" presStyleLbl="node1" presStyleIdx="3" presStyleCnt="8">
        <dgm:presLayoutVars>
          <dgm:bulletEnabled val="1"/>
        </dgm:presLayoutVars>
      </dgm:prSet>
      <dgm:spPr/>
    </dgm:pt>
    <dgm:pt modelId="{3C959D53-8A27-40AD-9AB6-75669AFFAB7A}" type="pres">
      <dgm:prSet presAssocID="{496A2329-EAE6-4BB9-8D7C-582F6117BF04}" presName="sibTrans" presStyleCnt="0"/>
      <dgm:spPr/>
    </dgm:pt>
    <dgm:pt modelId="{5E1C8DBA-499B-48FB-B6A8-72CF7643DCBF}" type="pres">
      <dgm:prSet presAssocID="{D7BB2CA3-E7F4-45A1-941B-F7FA502C75F4}" presName="node" presStyleLbl="node1" presStyleIdx="4" presStyleCnt="8">
        <dgm:presLayoutVars>
          <dgm:bulletEnabled val="1"/>
        </dgm:presLayoutVars>
      </dgm:prSet>
      <dgm:spPr/>
    </dgm:pt>
    <dgm:pt modelId="{D429405C-C461-423E-B538-D76380EEE3D6}" type="pres">
      <dgm:prSet presAssocID="{B738820A-8AC5-446D-B166-04B3586C1D20}" presName="sibTrans" presStyleCnt="0"/>
      <dgm:spPr/>
    </dgm:pt>
    <dgm:pt modelId="{1A0F3BB9-435D-41AD-9190-D2AC4D69B824}" type="pres">
      <dgm:prSet presAssocID="{37570CCA-D479-4FFC-9DB4-6B2171BC6109}" presName="node" presStyleLbl="node1" presStyleIdx="5" presStyleCnt="8">
        <dgm:presLayoutVars>
          <dgm:bulletEnabled val="1"/>
        </dgm:presLayoutVars>
      </dgm:prSet>
      <dgm:spPr/>
    </dgm:pt>
    <dgm:pt modelId="{D262D4CA-429B-447C-A7D4-82C79BA2C139}" type="pres">
      <dgm:prSet presAssocID="{B7F76D2C-472B-45DF-BE13-32CD943CB1E7}" presName="sibTrans" presStyleCnt="0"/>
      <dgm:spPr/>
    </dgm:pt>
    <dgm:pt modelId="{948B0283-1230-4802-991B-3F20563764FB}" type="pres">
      <dgm:prSet presAssocID="{F10C8C59-9F5B-4367-92A9-0409FABB445F}" presName="node" presStyleLbl="node1" presStyleIdx="6" presStyleCnt="8">
        <dgm:presLayoutVars>
          <dgm:bulletEnabled val="1"/>
        </dgm:presLayoutVars>
      </dgm:prSet>
      <dgm:spPr/>
    </dgm:pt>
    <dgm:pt modelId="{C109CA16-DEDF-4488-98B5-883BF57805E3}" type="pres">
      <dgm:prSet presAssocID="{94F4E391-8A4C-4682-92F6-ECAF0BE19BA3}" presName="sibTrans" presStyleCnt="0"/>
      <dgm:spPr/>
    </dgm:pt>
    <dgm:pt modelId="{03527229-AD12-45D7-9E05-A4D4B43C981E}" type="pres">
      <dgm:prSet presAssocID="{A22FBA9D-EEF1-4D51-BCDE-BB4F2E73023A}" presName="node" presStyleLbl="node1" presStyleIdx="7" presStyleCnt="8">
        <dgm:presLayoutVars>
          <dgm:bulletEnabled val="1"/>
        </dgm:presLayoutVars>
      </dgm:prSet>
      <dgm:spPr/>
    </dgm:pt>
  </dgm:ptLst>
  <dgm:cxnLst>
    <dgm:cxn modelId="{F8ED920B-0611-483B-AED8-D83E7FAE2AB3}" type="presOf" srcId="{289656B9-2991-4A7B-9578-A2C081ACCA06}" destId="{B4814EBE-5E82-4ECA-87FA-22A191534D38}" srcOrd="0" destOrd="0" presId="urn:microsoft.com/office/officeart/2005/8/layout/default"/>
    <dgm:cxn modelId="{A97E1E12-98A5-4AC7-979F-72184C12098A}" type="presOf" srcId="{37570CCA-D479-4FFC-9DB4-6B2171BC6109}" destId="{1A0F3BB9-435D-41AD-9190-D2AC4D69B824}" srcOrd="0" destOrd="0" presId="urn:microsoft.com/office/officeart/2005/8/layout/default"/>
    <dgm:cxn modelId="{6CA6B416-D505-4E27-BB79-081B2D8480E5}" type="presOf" srcId="{F4D09D26-F1B0-4B27-915B-6C598E026F7B}" destId="{E992DC1B-F176-41E2-A22B-61E4A5971516}" srcOrd="0" destOrd="0" presId="urn:microsoft.com/office/officeart/2005/8/layout/default"/>
    <dgm:cxn modelId="{111A1C34-3D80-4FF2-99C4-DC5D9C923BC1}" srcId="{289656B9-2991-4A7B-9578-A2C081ACCA06}" destId="{F10C8C59-9F5B-4367-92A9-0409FABB445F}" srcOrd="6" destOrd="0" parTransId="{2EC3DE68-A15B-4B91-9441-73DD7A110EB1}" sibTransId="{94F4E391-8A4C-4682-92F6-ECAF0BE19BA3}"/>
    <dgm:cxn modelId="{E4DED75C-0AA7-4191-B7EA-5ECC74CFC54C}" type="presOf" srcId="{E4B2CA5A-9F58-4103-BF0F-59B7EC67F6F4}" destId="{AD027A50-DBF3-43FD-BC46-B13215EC6C69}" srcOrd="0" destOrd="0" presId="urn:microsoft.com/office/officeart/2005/8/layout/default"/>
    <dgm:cxn modelId="{99721560-FD8F-4539-AD14-5B7EEF02FBA8}" srcId="{289656B9-2991-4A7B-9578-A2C081ACCA06}" destId="{D7BB2CA3-E7F4-45A1-941B-F7FA502C75F4}" srcOrd="4" destOrd="0" parTransId="{E4EF6F52-F893-4140-BDAB-DF51F08A3689}" sibTransId="{B738820A-8AC5-446D-B166-04B3586C1D20}"/>
    <dgm:cxn modelId="{33CE8971-E344-4AC6-B54E-0634BB6F4C4F}" type="presOf" srcId="{F10C8C59-9F5B-4367-92A9-0409FABB445F}" destId="{948B0283-1230-4802-991B-3F20563764FB}" srcOrd="0" destOrd="0" presId="urn:microsoft.com/office/officeart/2005/8/layout/default"/>
    <dgm:cxn modelId="{F234E77A-E4E5-439B-9231-07FE8990CD5C}" srcId="{289656B9-2991-4A7B-9578-A2C081ACCA06}" destId="{08F84BC3-2760-4D93-9A5C-FF3ACBE4EC25}" srcOrd="1" destOrd="0" parTransId="{695DFF07-9792-446E-899D-29C4997D2011}" sibTransId="{2D9DD751-ECCF-48EF-81AE-A85CE4A885E0}"/>
    <dgm:cxn modelId="{FE58E383-7B55-4587-9A8F-720FD0360C0D}" type="presOf" srcId="{08F84BC3-2760-4D93-9A5C-FF3ACBE4EC25}" destId="{A0774970-AA68-43B1-A5A0-C552E7A78903}" srcOrd="0" destOrd="0" presId="urn:microsoft.com/office/officeart/2005/8/layout/default"/>
    <dgm:cxn modelId="{51ED7591-CCDE-4E2B-8BC7-8CDF779DF013}" srcId="{289656B9-2991-4A7B-9578-A2C081ACCA06}" destId="{37570CCA-D479-4FFC-9DB4-6B2171BC6109}" srcOrd="5" destOrd="0" parTransId="{2B1549D1-6DD7-4839-8A59-C6C5602A8100}" sibTransId="{B7F76D2C-472B-45DF-BE13-32CD943CB1E7}"/>
    <dgm:cxn modelId="{E33F639F-F5D5-45D3-AD66-EF2A8A058E88}" srcId="{289656B9-2991-4A7B-9578-A2C081ACCA06}" destId="{E4B2CA5A-9F58-4103-BF0F-59B7EC67F6F4}" srcOrd="2" destOrd="0" parTransId="{0C8DA721-EC1B-4C78-9303-FF055C9B1507}" sibTransId="{9C5CC3B3-DA11-4F88-ACFE-08EEC1606750}"/>
    <dgm:cxn modelId="{1D29C8BA-3002-4FD9-9955-3A79EA46254B}" srcId="{289656B9-2991-4A7B-9578-A2C081ACCA06}" destId="{A22FBA9D-EEF1-4D51-BCDE-BB4F2E73023A}" srcOrd="7" destOrd="0" parTransId="{EC2B23FA-449D-40D3-9961-D856BFE6B905}" sibTransId="{53A56E08-8085-4565-93FD-E2173E59D6FE}"/>
    <dgm:cxn modelId="{C01C87CF-F149-4E21-AA05-A0DFFB686CEB}" type="presOf" srcId="{D7BB2CA3-E7F4-45A1-941B-F7FA502C75F4}" destId="{5E1C8DBA-499B-48FB-B6A8-72CF7643DCBF}" srcOrd="0" destOrd="0" presId="urn:microsoft.com/office/officeart/2005/8/layout/default"/>
    <dgm:cxn modelId="{98E87AD3-4BF4-40E4-A4CC-131BD9785F32}" srcId="{289656B9-2991-4A7B-9578-A2C081ACCA06}" destId="{264D29D6-2823-46B2-8272-016FC09C6C6C}" srcOrd="0" destOrd="0" parTransId="{7A84FAE8-64C5-443A-9DF9-149C9D233F30}" sibTransId="{DFB48EC5-5445-4D6C-9021-063D11F681B4}"/>
    <dgm:cxn modelId="{503BE9EE-CAA9-4390-A084-5899875C4104}" srcId="{289656B9-2991-4A7B-9578-A2C081ACCA06}" destId="{F4D09D26-F1B0-4B27-915B-6C598E026F7B}" srcOrd="3" destOrd="0" parTransId="{6DA3FA8D-4A11-43FF-B91E-66FC901109AA}" sibTransId="{496A2329-EAE6-4BB9-8D7C-582F6117BF04}"/>
    <dgm:cxn modelId="{C9DCCFF1-E2C9-4882-BBD6-8E0409C68AB1}" type="presOf" srcId="{A22FBA9D-EEF1-4D51-BCDE-BB4F2E73023A}" destId="{03527229-AD12-45D7-9E05-A4D4B43C981E}" srcOrd="0" destOrd="0" presId="urn:microsoft.com/office/officeart/2005/8/layout/default"/>
    <dgm:cxn modelId="{B0D6A5F9-6D39-4748-A748-146085A63E36}" type="presOf" srcId="{264D29D6-2823-46B2-8272-016FC09C6C6C}" destId="{F15C0219-0244-4DF5-AFB2-126F567E43D8}" srcOrd="0" destOrd="0" presId="urn:microsoft.com/office/officeart/2005/8/layout/default"/>
    <dgm:cxn modelId="{5BD9B250-AF96-463B-9699-FA22FD2C0617}" type="presParOf" srcId="{B4814EBE-5E82-4ECA-87FA-22A191534D38}" destId="{F15C0219-0244-4DF5-AFB2-126F567E43D8}" srcOrd="0" destOrd="0" presId="urn:microsoft.com/office/officeart/2005/8/layout/default"/>
    <dgm:cxn modelId="{C67F5BD4-EAF1-4574-AF2E-B2026EF4229C}" type="presParOf" srcId="{B4814EBE-5E82-4ECA-87FA-22A191534D38}" destId="{46A0F391-E062-4EBA-9430-5A640E580B9A}" srcOrd="1" destOrd="0" presId="urn:microsoft.com/office/officeart/2005/8/layout/default"/>
    <dgm:cxn modelId="{B6E5012B-1083-48F1-8D66-6C8770E252C0}" type="presParOf" srcId="{B4814EBE-5E82-4ECA-87FA-22A191534D38}" destId="{A0774970-AA68-43B1-A5A0-C552E7A78903}" srcOrd="2" destOrd="0" presId="urn:microsoft.com/office/officeart/2005/8/layout/default"/>
    <dgm:cxn modelId="{A94834E4-3580-41D3-8229-8F9C86564FD3}" type="presParOf" srcId="{B4814EBE-5E82-4ECA-87FA-22A191534D38}" destId="{627C93D2-6AF0-4F80-8487-EDD1D6C86903}" srcOrd="3" destOrd="0" presId="urn:microsoft.com/office/officeart/2005/8/layout/default"/>
    <dgm:cxn modelId="{D7DBCC46-D9C6-4499-A563-854525FF58C1}" type="presParOf" srcId="{B4814EBE-5E82-4ECA-87FA-22A191534D38}" destId="{AD027A50-DBF3-43FD-BC46-B13215EC6C69}" srcOrd="4" destOrd="0" presId="urn:microsoft.com/office/officeart/2005/8/layout/default"/>
    <dgm:cxn modelId="{61A5002A-E761-4EB0-99E2-EB1748279F49}" type="presParOf" srcId="{B4814EBE-5E82-4ECA-87FA-22A191534D38}" destId="{9B4815A0-BDC5-4BBB-91C8-884D29366BD9}" srcOrd="5" destOrd="0" presId="urn:microsoft.com/office/officeart/2005/8/layout/default"/>
    <dgm:cxn modelId="{9F863053-111A-4A3C-AF69-E928007736EF}" type="presParOf" srcId="{B4814EBE-5E82-4ECA-87FA-22A191534D38}" destId="{E992DC1B-F176-41E2-A22B-61E4A5971516}" srcOrd="6" destOrd="0" presId="urn:microsoft.com/office/officeart/2005/8/layout/default"/>
    <dgm:cxn modelId="{9D3FC2BD-B0E4-4ABE-B368-00A062109CAD}" type="presParOf" srcId="{B4814EBE-5E82-4ECA-87FA-22A191534D38}" destId="{3C959D53-8A27-40AD-9AB6-75669AFFAB7A}" srcOrd="7" destOrd="0" presId="urn:microsoft.com/office/officeart/2005/8/layout/default"/>
    <dgm:cxn modelId="{C082F11F-9B8C-4CBC-B030-F0BDB467E172}" type="presParOf" srcId="{B4814EBE-5E82-4ECA-87FA-22A191534D38}" destId="{5E1C8DBA-499B-48FB-B6A8-72CF7643DCBF}" srcOrd="8" destOrd="0" presId="urn:microsoft.com/office/officeart/2005/8/layout/default"/>
    <dgm:cxn modelId="{08E926DD-7490-4615-821A-7F4F4B8BB5B7}" type="presParOf" srcId="{B4814EBE-5E82-4ECA-87FA-22A191534D38}" destId="{D429405C-C461-423E-B538-D76380EEE3D6}" srcOrd="9" destOrd="0" presId="urn:microsoft.com/office/officeart/2005/8/layout/default"/>
    <dgm:cxn modelId="{388077C6-A012-46E8-BCD9-94BF8FB1129D}" type="presParOf" srcId="{B4814EBE-5E82-4ECA-87FA-22A191534D38}" destId="{1A0F3BB9-435D-41AD-9190-D2AC4D69B824}" srcOrd="10" destOrd="0" presId="urn:microsoft.com/office/officeart/2005/8/layout/default"/>
    <dgm:cxn modelId="{014045CE-E9C6-4625-BFBA-695CAC46FFA0}" type="presParOf" srcId="{B4814EBE-5E82-4ECA-87FA-22A191534D38}" destId="{D262D4CA-429B-447C-A7D4-82C79BA2C139}" srcOrd="11" destOrd="0" presId="urn:microsoft.com/office/officeart/2005/8/layout/default"/>
    <dgm:cxn modelId="{6ACD8BB5-81A3-4D69-8A96-8372572DD866}" type="presParOf" srcId="{B4814EBE-5E82-4ECA-87FA-22A191534D38}" destId="{948B0283-1230-4802-991B-3F20563764FB}" srcOrd="12" destOrd="0" presId="urn:microsoft.com/office/officeart/2005/8/layout/default"/>
    <dgm:cxn modelId="{FF36D9A9-E15D-43C5-9897-A3E65C80E510}" type="presParOf" srcId="{B4814EBE-5E82-4ECA-87FA-22A191534D38}" destId="{C109CA16-DEDF-4488-98B5-883BF57805E3}" srcOrd="13" destOrd="0" presId="urn:microsoft.com/office/officeart/2005/8/layout/default"/>
    <dgm:cxn modelId="{45BF8CA9-A16F-4716-BFED-827149E71503}" type="presParOf" srcId="{B4814EBE-5E82-4ECA-87FA-22A191534D38}" destId="{03527229-AD12-45D7-9E05-A4D4B43C981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837A0-70AA-4575-92B5-BE0A05F48434}">
      <dsp:nvSpPr>
        <dsp:cNvPr id="0" name=""/>
        <dsp:cNvSpPr/>
      </dsp:nvSpPr>
      <dsp:spPr>
        <a:xfrm>
          <a:off x="6363" y="49811"/>
          <a:ext cx="1458500" cy="1458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232B3-0D77-43EA-A1F1-360EDC7E9D6E}">
      <dsp:nvSpPr>
        <dsp:cNvPr id="0" name=""/>
        <dsp:cNvSpPr/>
      </dsp:nvSpPr>
      <dsp:spPr>
        <a:xfrm>
          <a:off x="312648" y="356096"/>
          <a:ext cx="845930" cy="8459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D36C7-AC1D-46D4-A20E-CCED5BBE0037}">
      <dsp:nvSpPr>
        <dsp:cNvPr id="0" name=""/>
        <dsp:cNvSpPr/>
      </dsp:nvSpPr>
      <dsp:spPr>
        <a:xfrm>
          <a:off x="1777400" y="49811"/>
          <a:ext cx="3437893" cy="145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will be talking about this project mostly in terms of 3 different dimensions/aspects which are the:</a:t>
          </a:r>
        </a:p>
      </dsp:txBody>
      <dsp:txXfrm>
        <a:off x="1777400" y="49811"/>
        <a:ext cx="3437893" cy="1458500"/>
      </dsp:txXfrm>
    </dsp:sp>
    <dsp:sp modelId="{3AD0657E-563F-4565-A171-AEC861C24CF5}">
      <dsp:nvSpPr>
        <dsp:cNvPr id="0" name=""/>
        <dsp:cNvSpPr/>
      </dsp:nvSpPr>
      <dsp:spPr>
        <a:xfrm>
          <a:off x="5814320" y="49811"/>
          <a:ext cx="1458500" cy="1458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2B245-23A2-41AB-8508-B0DA4816E879}">
      <dsp:nvSpPr>
        <dsp:cNvPr id="0" name=""/>
        <dsp:cNvSpPr/>
      </dsp:nvSpPr>
      <dsp:spPr>
        <a:xfrm>
          <a:off x="6120606" y="356096"/>
          <a:ext cx="845930" cy="8459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A7567-5322-4569-9267-FA7B05214A9B}">
      <dsp:nvSpPr>
        <dsp:cNvPr id="0" name=""/>
        <dsp:cNvSpPr/>
      </dsp:nvSpPr>
      <dsp:spPr>
        <a:xfrm>
          <a:off x="7585357" y="49811"/>
          <a:ext cx="3437893" cy="145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Business = Business aspects relating to project </a:t>
          </a:r>
        </a:p>
      </dsp:txBody>
      <dsp:txXfrm>
        <a:off x="7585357" y="49811"/>
        <a:ext cx="3437893" cy="1458500"/>
      </dsp:txXfrm>
    </dsp:sp>
    <dsp:sp modelId="{B1B229C6-1E8E-4FA9-AE3B-097484EF3D80}">
      <dsp:nvSpPr>
        <dsp:cNvPr id="0" name=""/>
        <dsp:cNvSpPr/>
      </dsp:nvSpPr>
      <dsp:spPr>
        <a:xfrm>
          <a:off x="6363" y="2126174"/>
          <a:ext cx="1458500" cy="1458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17E5E-1946-4C87-8CD6-6181B47890ED}">
      <dsp:nvSpPr>
        <dsp:cNvPr id="0" name=""/>
        <dsp:cNvSpPr/>
      </dsp:nvSpPr>
      <dsp:spPr>
        <a:xfrm>
          <a:off x="312648" y="2432459"/>
          <a:ext cx="845930" cy="8459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EA2B1-B283-48DF-8E82-8D035F348926}">
      <dsp:nvSpPr>
        <dsp:cNvPr id="0" name=""/>
        <dsp:cNvSpPr/>
      </dsp:nvSpPr>
      <dsp:spPr>
        <a:xfrm>
          <a:off x="1777400" y="2126174"/>
          <a:ext cx="3437893" cy="145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Technical = Technical Aspects and Technical Issues Relating to project</a:t>
          </a:r>
        </a:p>
      </dsp:txBody>
      <dsp:txXfrm>
        <a:off x="1777400" y="2126174"/>
        <a:ext cx="3437893" cy="1458500"/>
      </dsp:txXfrm>
    </dsp:sp>
    <dsp:sp modelId="{E4B2A18A-4581-4531-9F22-3E7FAC32D200}">
      <dsp:nvSpPr>
        <dsp:cNvPr id="0" name=""/>
        <dsp:cNvSpPr/>
      </dsp:nvSpPr>
      <dsp:spPr>
        <a:xfrm>
          <a:off x="5814320" y="2126174"/>
          <a:ext cx="1458500" cy="14585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14689-7688-4B98-A902-D92E921127DF}">
      <dsp:nvSpPr>
        <dsp:cNvPr id="0" name=""/>
        <dsp:cNvSpPr/>
      </dsp:nvSpPr>
      <dsp:spPr>
        <a:xfrm>
          <a:off x="6120606" y="2432459"/>
          <a:ext cx="845930" cy="8459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8BF01-C7C1-4C14-9ED7-2AEF01AB7F34}">
      <dsp:nvSpPr>
        <dsp:cNvPr id="0" name=""/>
        <dsp:cNvSpPr/>
      </dsp:nvSpPr>
      <dsp:spPr>
        <a:xfrm>
          <a:off x="7585357" y="2126174"/>
          <a:ext cx="3437893" cy="145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Ethical = Ethical Impacts and any </a:t>
          </a:r>
          <a:r>
            <a:rPr lang="en-US" sz="2100" kern="1200">
              <a:latin typeface="Franklin Gothic Demi" panose="020B0502020104020203"/>
            </a:rPr>
            <a:t>Ethical problems</a:t>
          </a:r>
          <a:r>
            <a:rPr lang="en-US" sz="2100" kern="1200"/>
            <a:t> related to the project</a:t>
          </a:r>
        </a:p>
      </dsp:txBody>
      <dsp:txXfrm>
        <a:off x="7585357" y="2126174"/>
        <a:ext cx="3437893" cy="1458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C0219-0244-4DF5-AFB2-126F567E43D8}">
      <dsp:nvSpPr>
        <dsp:cNvPr id="0" name=""/>
        <dsp:cNvSpPr/>
      </dsp:nvSpPr>
      <dsp:spPr>
        <a:xfrm>
          <a:off x="3231" y="240799"/>
          <a:ext cx="2563601" cy="1538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HTML (Hypertext Markup Langauge)</a:t>
          </a:r>
        </a:p>
      </dsp:txBody>
      <dsp:txXfrm>
        <a:off x="3231" y="240799"/>
        <a:ext cx="2563601" cy="1538160"/>
      </dsp:txXfrm>
    </dsp:sp>
    <dsp:sp modelId="{A0774970-AA68-43B1-A5A0-C552E7A78903}">
      <dsp:nvSpPr>
        <dsp:cNvPr id="0" name=""/>
        <dsp:cNvSpPr/>
      </dsp:nvSpPr>
      <dsp:spPr>
        <a:xfrm>
          <a:off x="2823193" y="240799"/>
          <a:ext cx="2563601" cy="1538160"/>
        </a:xfrm>
        <a:prstGeom prst="rect">
          <a:avLst/>
        </a:prstGeom>
        <a:solidFill>
          <a:schemeClr val="accent2">
            <a:hueOff val="-189053"/>
            <a:satOff val="213"/>
            <a:lumOff val="50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To build the overall structure of the website</a:t>
          </a:r>
        </a:p>
      </dsp:txBody>
      <dsp:txXfrm>
        <a:off x="2823193" y="240799"/>
        <a:ext cx="2563601" cy="1538160"/>
      </dsp:txXfrm>
    </dsp:sp>
    <dsp:sp modelId="{AD027A50-DBF3-43FD-BC46-B13215EC6C69}">
      <dsp:nvSpPr>
        <dsp:cNvPr id="0" name=""/>
        <dsp:cNvSpPr/>
      </dsp:nvSpPr>
      <dsp:spPr>
        <a:xfrm>
          <a:off x="5643155" y="240799"/>
          <a:ext cx="2563601" cy="1538160"/>
        </a:xfrm>
        <a:prstGeom prst="rect">
          <a:avLst/>
        </a:prstGeom>
        <a:solidFill>
          <a:schemeClr val="accent2">
            <a:hueOff val="-378107"/>
            <a:satOff val="426"/>
            <a:lumOff val="100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PHP (Hypertext Processor)</a:t>
          </a:r>
        </a:p>
      </dsp:txBody>
      <dsp:txXfrm>
        <a:off x="5643155" y="240799"/>
        <a:ext cx="2563601" cy="1538160"/>
      </dsp:txXfrm>
    </dsp:sp>
    <dsp:sp modelId="{E992DC1B-F176-41E2-A22B-61E4A5971516}">
      <dsp:nvSpPr>
        <dsp:cNvPr id="0" name=""/>
        <dsp:cNvSpPr/>
      </dsp:nvSpPr>
      <dsp:spPr>
        <a:xfrm>
          <a:off x="8463116" y="240799"/>
          <a:ext cx="2563601" cy="1538160"/>
        </a:xfrm>
        <a:prstGeom prst="rect">
          <a:avLst/>
        </a:prstGeom>
        <a:solidFill>
          <a:schemeClr val="accent2">
            <a:hueOff val="-567160"/>
            <a:satOff val="639"/>
            <a:lumOff val="151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help execute commands on the webpage and database</a:t>
          </a:r>
        </a:p>
      </dsp:txBody>
      <dsp:txXfrm>
        <a:off x="8463116" y="240799"/>
        <a:ext cx="2563601" cy="1538160"/>
      </dsp:txXfrm>
    </dsp:sp>
    <dsp:sp modelId="{5E1C8DBA-499B-48FB-B6A8-72CF7643DCBF}">
      <dsp:nvSpPr>
        <dsp:cNvPr id="0" name=""/>
        <dsp:cNvSpPr/>
      </dsp:nvSpPr>
      <dsp:spPr>
        <a:xfrm>
          <a:off x="3231" y="2035320"/>
          <a:ext cx="2563601" cy="1538160"/>
        </a:xfrm>
        <a:prstGeom prst="rect">
          <a:avLst/>
        </a:prstGeom>
        <a:solidFill>
          <a:schemeClr val="accent2">
            <a:hueOff val="-756213"/>
            <a:satOff val="853"/>
            <a:lumOff val="201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CSS (Cascading Style Sheets)</a:t>
          </a:r>
        </a:p>
      </dsp:txBody>
      <dsp:txXfrm>
        <a:off x="3231" y="2035320"/>
        <a:ext cx="2563601" cy="1538160"/>
      </dsp:txXfrm>
    </dsp:sp>
    <dsp:sp modelId="{1A0F3BB9-435D-41AD-9190-D2AC4D69B824}">
      <dsp:nvSpPr>
        <dsp:cNvPr id="0" name=""/>
        <dsp:cNvSpPr/>
      </dsp:nvSpPr>
      <dsp:spPr>
        <a:xfrm>
          <a:off x="2823193" y="2035320"/>
          <a:ext cx="2563601" cy="1538160"/>
        </a:xfrm>
        <a:prstGeom prst="rect">
          <a:avLst/>
        </a:prstGeom>
        <a:solidFill>
          <a:schemeClr val="accent2">
            <a:hueOff val="-945266"/>
            <a:satOff val="1066"/>
            <a:lumOff val="252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Dictates how the website looks</a:t>
          </a:r>
        </a:p>
      </dsp:txBody>
      <dsp:txXfrm>
        <a:off x="2823193" y="2035320"/>
        <a:ext cx="2563601" cy="1538160"/>
      </dsp:txXfrm>
    </dsp:sp>
    <dsp:sp modelId="{948B0283-1230-4802-991B-3F20563764FB}">
      <dsp:nvSpPr>
        <dsp:cNvPr id="0" name=""/>
        <dsp:cNvSpPr/>
      </dsp:nvSpPr>
      <dsp:spPr>
        <a:xfrm>
          <a:off x="5643155" y="2035320"/>
          <a:ext cx="2563601" cy="1538160"/>
        </a:xfrm>
        <a:prstGeom prst="rect">
          <a:avLst/>
        </a:prstGeom>
        <a:solidFill>
          <a:schemeClr val="accent2">
            <a:hueOff val="-1134320"/>
            <a:satOff val="1279"/>
            <a:lumOff val="302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SQL (Structured Query Langauge)</a:t>
          </a:r>
        </a:p>
      </dsp:txBody>
      <dsp:txXfrm>
        <a:off x="5643155" y="2035320"/>
        <a:ext cx="2563601" cy="1538160"/>
      </dsp:txXfrm>
    </dsp:sp>
    <dsp:sp modelId="{03527229-AD12-45D7-9E05-A4D4B43C981E}">
      <dsp:nvSpPr>
        <dsp:cNvPr id="0" name=""/>
        <dsp:cNvSpPr/>
      </dsp:nvSpPr>
      <dsp:spPr>
        <a:xfrm>
          <a:off x="8463116" y="2035320"/>
          <a:ext cx="2563601" cy="1538160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Used to retrieve information from the database and select display specific records</a:t>
          </a:r>
        </a:p>
      </dsp:txBody>
      <dsp:txXfrm>
        <a:off x="8463116" y="2035320"/>
        <a:ext cx="2563601" cy="153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7FDCE-6B1B-48EB-8675-8D898E35612B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E1EB8-F200-41CD-8D66-66DFFD36A5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4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A8FF-7004-4D46-8B01-CB96C62D8D86}" type="datetime1">
              <a:rPr lang="en-US" smtClean="0"/>
              <a:t>4/14/2024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38E6-7E94-470D-BB0D-C855A51CC63C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E57A-D9F8-40FD-8C66-DA4FC3E72BA6}" type="datetime1">
              <a:rPr lang="en-US" smtClean="0"/>
              <a:t>4/14/2024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B329-D9B3-4C45-AAA3-A5AD9349C6DF}" type="datetime1">
              <a:rPr lang="en-US" smtClean="0"/>
              <a:t>4/14/2024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A6A-887A-444A-807E-36CA9272D2CA}" type="datetime1">
              <a:rPr lang="en-US" smtClean="0"/>
              <a:t>4/14/2024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E297-EBEB-41E9-A87A-C2FC2791A602}" type="datetime1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2D57-FB12-4623-8CB4-3949B4D3EBED}" type="datetime1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DD1AD-DC2A-4AAE-905E-45985A61FBBE}" type="datetime1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6D22-6493-4AD7-BF3F-862D3E6E80A3}" type="datetime1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9F532339-D602-43D6-829F-90C9E866A9E5}" type="datetime1">
              <a:rPr lang="en-US" smtClean="0"/>
              <a:t>4/14/2024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6411-970A-45CB-8892-CA4ADE94342E}" type="datetime1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E51C97-B887-4769-99C3-74A220827D07}" type="datetime1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.com/" TargetMode="External"/><Relationship Id="rId2" Type="http://schemas.openxmlformats.org/officeDocument/2006/relationships/hyperlink" Target="https://www.theworldcounts.com/challenges/planet-earth/waste/electronic-waste-fac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itlaw.com/overview-15-gdpr-compliance-obligations/#:~:text=implement%20measures%20to%20ensure%20a,data%20as%20much%20as%20possibl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715" y="674865"/>
            <a:ext cx="10993549" cy="685077"/>
          </a:xfrm>
        </p:spPr>
        <p:txBody>
          <a:bodyPr>
            <a:normAutofit/>
          </a:bodyPr>
          <a:lstStyle/>
          <a:p>
            <a:r>
              <a:rPr lang="en-US"/>
              <a:t>Second Life IT &amp; Recycle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18" y="1359942"/>
            <a:ext cx="10993546" cy="1462771"/>
          </a:xfrm>
        </p:spPr>
        <p:txBody>
          <a:bodyPr>
            <a:normAutofit/>
          </a:bodyPr>
          <a:lstStyle/>
          <a:p>
            <a:r>
              <a:rPr lang="en-US" sz="2900"/>
              <a:t>Dominik Galgus (C00257383)</a:t>
            </a:r>
          </a:p>
          <a:p>
            <a:r>
              <a:rPr lang="en-US" sz="2900"/>
              <a:t>Information Technology Management</a:t>
            </a:r>
          </a:p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34" y="3255606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8EB8-7564-77E6-6CD6-ECC90D29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52876"/>
          </a:xfrm>
        </p:spPr>
        <p:txBody>
          <a:bodyPr>
            <a:normAutofit fontScale="90000"/>
          </a:bodyPr>
          <a:lstStyle/>
          <a:p>
            <a:r>
              <a:rPr lang="en-GB" dirty="0"/>
              <a:t>Laws and Legislation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E86B5-70C0-E85E-15F6-9A69CC44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55031"/>
            <a:ext cx="11029615" cy="5358063"/>
          </a:xfrm>
        </p:spPr>
        <p:txBody>
          <a:bodyPr/>
          <a:lstStyle/>
          <a:p>
            <a:r>
              <a:rPr lang="en-GB" sz="1800" b="1" dirty="0"/>
              <a:t>GDPR (</a:t>
            </a:r>
            <a:r>
              <a:rPr lang="en-IE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General Data Protection Regulation)</a:t>
            </a:r>
          </a:p>
          <a:p>
            <a:r>
              <a:rPr lang="en-IE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 to businesses and different organisation </a:t>
            </a:r>
          </a:p>
          <a:p>
            <a:r>
              <a:rPr lang="en-IE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Gives Individuals the rights to ask for a copy of the data, deletion or redaction</a:t>
            </a:r>
          </a:p>
          <a:p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order to prevent issues: </a:t>
            </a:r>
          </a:p>
          <a:p>
            <a:r>
              <a:rPr lang="en-IE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system would need to be developed to  </a:t>
            </a:r>
            <a:r>
              <a:rPr lang="en-IE" sz="18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“erase personal data in specific situations or restrict their processing”</a:t>
            </a:r>
            <a:r>
              <a:rPr lang="en-IE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E" sz="1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(Data &amp; IT Law,2024). </a:t>
            </a:r>
          </a:p>
          <a:p>
            <a:r>
              <a:rPr lang="en-IE" sz="18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In Order to make information requests easier use of personal data should be minimized </a:t>
            </a:r>
          </a:p>
          <a:p>
            <a:r>
              <a:rPr lang="en-IE" sz="2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Waste Management Act 1996</a:t>
            </a:r>
          </a:p>
          <a:p>
            <a:r>
              <a:rPr lang="en-IE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Waste disposal and recovery activities in Ireland require authorisation” </a:t>
            </a:r>
            <a:r>
              <a:rPr lang="en-I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(EPA,2024)</a:t>
            </a:r>
            <a:endParaRPr lang="en-IE" sz="1800" b="1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IE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In order to get rid of Electronic Waste In Ireland you need a permit so a permit would need to be acquired</a:t>
            </a:r>
          </a:p>
          <a:p>
            <a:endParaRPr lang="en-IE" sz="1800" b="1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IE" sz="1800" b="1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57EA1-6478-8F2B-829B-361C44F9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6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0FAA2-C492-2B51-7EB7-2837ADD4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Technical Aspects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9A40-CE6D-AA56-ECE5-AE06D407B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305435" indent="-305435"/>
            <a:r>
              <a:rPr lang="en-US" dirty="0">
                <a:solidFill>
                  <a:schemeClr val="tx2"/>
                </a:solidFill>
              </a:rPr>
              <a:t>Initially there was 3 different solutions that were devised for this project which was a:</a:t>
            </a:r>
          </a:p>
          <a:p>
            <a:pPr marL="305435" indent="-305435"/>
            <a:r>
              <a:rPr lang="en-US" dirty="0">
                <a:solidFill>
                  <a:schemeClr val="tx2"/>
                </a:solidFill>
              </a:rPr>
              <a:t>Website = Which schools and colleges could use to dispose of equipment and have it be collected by the private individuals</a:t>
            </a:r>
          </a:p>
          <a:p>
            <a:pPr marL="305435" indent="-305435"/>
            <a:r>
              <a:rPr lang="en-US" dirty="0">
                <a:solidFill>
                  <a:schemeClr val="tx2"/>
                </a:solidFill>
              </a:rPr>
              <a:t>NFC Tags =  Would be stuck on equipment that would need to be collected</a:t>
            </a:r>
          </a:p>
          <a:p>
            <a:pPr marL="305435" indent="-305435"/>
            <a:r>
              <a:rPr lang="en-US" dirty="0">
                <a:solidFill>
                  <a:schemeClr val="tx2"/>
                </a:solidFill>
              </a:rPr>
              <a:t>Mobile Application = Where the equipment would be collected and subsequently upgraded and then given back</a:t>
            </a:r>
          </a:p>
          <a:p>
            <a:pPr marL="305435" indent="-305435"/>
            <a:r>
              <a:rPr lang="en-US" b="1" dirty="0">
                <a:solidFill>
                  <a:schemeClr val="tx2"/>
                </a:solidFill>
              </a:rPr>
              <a:t>The website was the solution picked in the end and this is what become "Second Life IT &amp; Recycle"</a:t>
            </a:r>
          </a:p>
        </p:txBody>
      </p:sp>
      <p:pic>
        <p:nvPicPr>
          <p:cNvPr id="33" name="Picture 32" descr="Top view of school supplies, headset, and iPad on a white surface">
            <a:extLst>
              <a:ext uri="{FF2B5EF4-FFF2-40B4-BE49-F238E27FC236}">
                <a16:creationId xmlns:a16="http://schemas.microsoft.com/office/drawing/2014/main" id="{2D59A2A4-967E-B19A-5433-8114FAEB1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05" b="-3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4A96A-6CCD-A216-C08A-6FBF4BF0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0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F21BC-9DF7-0584-C406-D043B452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Evaluation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F26E1-EE1D-BAEA-3D8C-96116E5F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rgbClr val="FFFFFF"/>
                </a:solidFill>
              </a:rPr>
              <a:t>Each of the solutions given before were then evaluated by some of the requirments:</a:t>
            </a:r>
          </a:p>
          <a:p>
            <a:pPr marL="305435" indent="-305435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white rectangular table with black text&#10;&#10;Description automatically generated">
            <a:extLst>
              <a:ext uri="{FF2B5EF4-FFF2-40B4-BE49-F238E27FC236}">
                <a16:creationId xmlns:a16="http://schemas.microsoft.com/office/drawing/2014/main" id="{4CDBBFA8-0548-D0E6-301D-C0E93F49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1" y="2518535"/>
            <a:ext cx="6831503" cy="1803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6C6C9-B89B-2FEF-22AF-1F2B7EC9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7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917F-1D30-379A-DD03-4683B879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/>
              <a:t>Technologies being used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69FFC6-A9BB-B027-03A1-425AEB797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222006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A1758-9C83-B8DD-C4E8-B934DBF7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7F139B-39DD-2E58-9204-16681632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n-US"/>
              <a:t>PRoject 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C8F3-0DB1-6702-965E-06459050A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1800"/>
              <a:t>A database was created for this project that contains a:</a:t>
            </a:r>
          </a:p>
          <a:p>
            <a:pPr marL="305435" indent="-305435"/>
            <a:r>
              <a:rPr lang="en-US"/>
              <a:t>School Table</a:t>
            </a:r>
          </a:p>
          <a:p>
            <a:pPr marL="305435" indent="-305435"/>
            <a:r>
              <a:rPr lang="en-US"/>
              <a:t>Contains data about the schools/colleges in the database</a:t>
            </a:r>
          </a:p>
          <a:p>
            <a:pPr marL="305435" indent="-305435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9C1C776-9CCD-E01B-0E47-F4424898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2336881"/>
            <a:ext cx="6735272" cy="20037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8B1CD-6763-D5C3-43A2-8E703637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85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CA298-28BB-F6E4-0E70-845060C2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3400857" cy="1287176"/>
          </a:xfrm>
        </p:spPr>
        <p:txBody>
          <a:bodyPr/>
          <a:lstStyle/>
          <a:p>
            <a:pPr marL="305435" indent="-305435"/>
            <a:r>
              <a:rPr lang="en-US" dirty="0"/>
              <a:t>Listings Table</a:t>
            </a:r>
          </a:p>
          <a:p>
            <a:pPr marL="305435" indent="-305435"/>
            <a:r>
              <a:rPr lang="en-US" dirty="0"/>
              <a:t>Data about listings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2F75E1-7E34-2F41-7669-D3D45683D553}"/>
              </a:ext>
            </a:extLst>
          </p:cNvPr>
          <p:cNvSpPr txBox="1">
            <a:spLocks/>
          </p:cNvSpPr>
          <p:nvPr/>
        </p:nvSpPr>
        <p:spPr>
          <a:xfrm>
            <a:off x="4193247" y="2344367"/>
            <a:ext cx="3400857" cy="1287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/>
              <a:t>E_Users Table</a:t>
            </a:r>
          </a:p>
          <a:p>
            <a:pPr marL="305435" indent="-305435"/>
            <a:r>
              <a:rPr lang="en-US"/>
              <a:t>Data about educational users from schools/colleges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A559A11-A14F-557C-308C-9BC2C73D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36" y="3939736"/>
            <a:ext cx="4037179" cy="162363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5690565-B8E7-FB8C-6119-98699F40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5" y="3940505"/>
            <a:ext cx="3665155" cy="16220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CB7B69-9DE7-0B96-EDC8-AF235B0170E7}"/>
              </a:ext>
            </a:extLst>
          </p:cNvPr>
          <p:cNvSpPr txBox="1">
            <a:spLocks/>
          </p:cNvSpPr>
          <p:nvPr/>
        </p:nvSpPr>
        <p:spPr>
          <a:xfrm>
            <a:off x="8476212" y="2423194"/>
            <a:ext cx="3400857" cy="1287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/>
              <a:t>P_Users Table</a:t>
            </a:r>
          </a:p>
          <a:p>
            <a:pPr marL="305435" indent="-305435"/>
            <a:r>
              <a:rPr lang="en-US"/>
              <a:t>Data about private users who are private individuals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CF1CC29-FC48-FA49-2F60-A43953A8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827" y="3940331"/>
            <a:ext cx="3985173" cy="15436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2F767-A673-7FBE-0D98-101A69A3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93A5E-84B7-4F73-88C1-E6D6BFDA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54046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Screens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8CED-0460-AD88-9D53-22905A9F5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chemeClr val="tx2"/>
                </a:solidFill>
              </a:rPr>
              <a:t>Start Up Screen</a:t>
            </a:r>
          </a:p>
          <a:p>
            <a:pPr marL="305435" indent="-305435"/>
            <a:r>
              <a:rPr lang="en-US">
                <a:solidFill>
                  <a:schemeClr val="tx2"/>
                </a:solidFill>
              </a:rPr>
              <a:t>This screen is the screen that will be presented to the user when they first start up the website </a:t>
            </a:r>
          </a:p>
          <a:p>
            <a:pPr marL="305435" indent="-305435"/>
            <a:r>
              <a:rPr lang="en-US">
                <a:solidFill>
                  <a:schemeClr val="tx2"/>
                </a:solidFill>
              </a:rPr>
              <a:t>Allow them to pick from a variety of options like Registering/Logging in as a private or educational user.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0C6E1D-5B53-20E4-FD0F-AC3BD7DCF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3" r="15124" b="2"/>
          <a:stretch/>
        </p:blipFill>
        <p:spPr>
          <a:xfrm>
            <a:off x="7506878" y="3477171"/>
            <a:ext cx="4623812" cy="338150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485AFA-1881-6EA3-B549-C93FE110B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6" r="15339" b="2"/>
          <a:stretch/>
        </p:blipFill>
        <p:spPr>
          <a:xfrm>
            <a:off x="7510041" y="95671"/>
            <a:ext cx="4620649" cy="3381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7CC33-6170-C986-A587-793B29D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1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6D580-20F2-BC5A-A91A-6A70C726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54046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Registration Screens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5E78-11B9-AC84-E64E-8BD9CC3CF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tx2"/>
              </a:solidFill>
            </a:endParaRPr>
          </a:p>
          <a:p>
            <a:pPr marL="305435" indent="-305435"/>
            <a:r>
              <a:rPr lang="en-US">
                <a:solidFill>
                  <a:schemeClr val="tx2"/>
                </a:solidFill>
              </a:rPr>
              <a:t>Both the Educational and Private User side have registration screens which allow them to register as their prospective users.</a:t>
            </a:r>
          </a:p>
          <a:p>
            <a:pPr marL="305435" indent="-305435"/>
            <a:r>
              <a:rPr lang="en-US">
                <a:solidFill>
                  <a:schemeClr val="tx2"/>
                </a:solidFill>
              </a:rPr>
              <a:t>Both different from each other.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9178B97-78DB-1BAC-8078-F60367FFC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4" r="4" b="2878"/>
          <a:stretch/>
        </p:blipFill>
        <p:spPr>
          <a:xfrm>
            <a:off x="7568188" y="-1"/>
            <a:ext cx="4623812" cy="338150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ECFDCFE-7CB6-4CC0-7F8A-83B6D8D43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15" r="3" b="11320"/>
          <a:stretch/>
        </p:blipFill>
        <p:spPr>
          <a:xfrm>
            <a:off x="7571351" y="3476499"/>
            <a:ext cx="4620649" cy="3381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41F0F-5F2A-384E-22D2-D258223A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D936F5-D47C-418E-957B-E67FE0AB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83D63D-AFF6-450E-9563-88C596AE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16AD71-390C-4868-A5FB-5EB08743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1BE33D-0E67-4BB0-8A1B-581C9F3C4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428F49-D716-4BA1-9E15-BCC588E9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E2708-1AEA-A034-CCB1-A2A39D14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33547" cy="136628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Login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8935-AF9F-BC6A-8715-B05055E77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335388"/>
            <a:ext cx="3221427" cy="352341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The Login Screens for the two users are similar.</a:t>
            </a:r>
          </a:p>
          <a:p>
            <a:r>
              <a:rPr lang="en-US" sz="1600" dirty="0">
                <a:solidFill>
                  <a:srgbClr val="FFFFFF"/>
                </a:solidFill>
              </a:rPr>
              <a:t>But once they log in they are presented with different options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Attempt Number tracking System + Lock Out If too many attempts are attempted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99E9F2A-45EC-602E-17B1-4E576EC35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9" r="16829" b="-3"/>
          <a:stretch/>
        </p:blipFill>
        <p:spPr>
          <a:xfrm>
            <a:off x="4241830" y="3543400"/>
            <a:ext cx="3703320" cy="284716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A243874-7D78-6FF2-94E1-FCF611193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0" r="16834" b="-3"/>
          <a:stretch/>
        </p:blipFill>
        <p:spPr>
          <a:xfrm>
            <a:off x="8042320" y="3557192"/>
            <a:ext cx="3702973" cy="284716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77E5CA7-E619-EE03-897D-DDCF78671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2" r="16792" b="2"/>
          <a:stretch/>
        </p:blipFill>
        <p:spPr>
          <a:xfrm>
            <a:off x="8042147" y="633272"/>
            <a:ext cx="3703320" cy="282549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48BD84A-E135-FB8E-B524-8C8EDA43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65" r="16626" b="2"/>
          <a:stretch/>
        </p:blipFill>
        <p:spPr>
          <a:xfrm>
            <a:off x="4242177" y="633272"/>
            <a:ext cx="3702973" cy="282549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2AB8C4-85C2-75B1-B62B-7BBBA6D3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0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185BC-8B09-2225-7223-27AE02D2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0930"/>
            <a:ext cx="3568661" cy="2256390"/>
          </a:xfrm>
        </p:spPr>
        <p:txBody>
          <a:bodyPr anchor="ctr">
            <a:normAutofit/>
          </a:bodyPr>
          <a:lstStyle/>
          <a:p>
            <a:r>
              <a:rPr lang="en-GB"/>
              <a:t>Search Items/Items Available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CADC3-0654-84EC-481B-0F20565A0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800930"/>
            <a:ext cx="7183597" cy="2256390"/>
          </a:xfrm>
        </p:spPr>
        <p:txBody>
          <a:bodyPr>
            <a:normAutofit/>
          </a:bodyPr>
          <a:lstStyle/>
          <a:p>
            <a:pPr>
              <a:buClr>
                <a:srgbClr val="FFB045"/>
              </a:buClr>
            </a:pPr>
            <a:r>
              <a:rPr lang="en-GB" dirty="0"/>
              <a:t>Educational User:</a:t>
            </a:r>
          </a:p>
          <a:p>
            <a:pPr>
              <a:buClr>
                <a:srgbClr val="FFB045"/>
              </a:buClr>
            </a:pPr>
            <a:r>
              <a:rPr lang="en-GB" dirty="0"/>
              <a:t>Search Items Screen Searches the listings made by user and provides information</a:t>
            </a:r>
          </a:p>
          <a:p>
            <a:pPr>
              <a:buClr>
                <a:srgbClr val="FFB045"/>
              </a:buClr>
            </a:pPr>
            <a:r>
              <a:rPr lang="en-GB" dirty="0"/>
              <a:t>Private User:</a:t>
            </a:r>
          </a:p>
          <a:p>
            <a:pPr>
              <a:buClr>
                <a:srgbClr val="FFB045"/>
              </a:buClr>
            </a:pPr>
            <a:r>
              <a:rPr lang="en-GB" dirty="0"/>
              <a:t>Items Available Screen searches available Items on the website which have not been claimed by anyone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766A1A-EEC7-CE07-4678-A486E454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82" y="3261798"/>
            <a:ext cx="5186258" cy="3046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355F0-F5DF-46FB-DA59-E5FFAE1C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4" y="3233729"/>
            <a:ext cx="5713153" cy="30469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AEB4B-1B8C-505D-C7B9-30081F9D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D589-58C7-E3A8-4AE1-3B79EF7F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Research and Preparation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7F21D-E751-5646-C737-94B139D40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en-US" dirty="0"/>
              <a:t>Before starting this project, a few ideas were considered:</a:t>
            </a:r>
          </a:p>
          <a:p>
            <a:pPr marL="305435" indent="-305435"/>
            <a:r>
              <a:rPr lang="en-US" dirty="0"/>
              <a:t>1. News application with a "For You" Page to filter news stories</a:t>
            </a:r>
          </a:p>
          <a:p>
            <a:pPr marL="305435" indent="-305435"/>
            <a:r>
              <a:rPr lang="en-US" dirty="0"/>
              <a:t>2.A Fake News Detection system  = Machine learning to analyse real and fake news titles and content to determine which one is which.</a:t>
            </a:r>
          </a:p>
          <a:p>
            <a:pPr marL="305435" indent="-305435"/>
            <a:r>
              <a:rPr lang="en-US" dirty="0"/>
              <a:t>Final Idea that was agreed upon was this project which is a service designed to reduce wastage + increase reusability in schools and colleges.</a:t>
            </a:r>
          </a:p>
          <a:p>
            <a:pPr marL="305435" indent="-30543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3756D-4233-4E87-B535-1329767D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1B91-AC7E-40F9-60DC-6903749B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0930"/>
            <a:ext cx="3568661" cy="2256390"/>
          </a:xfrm>
        </p:spPr>
        <p:txBody>
          <a:bodyPr anchor="ctr">
            <a:normAutofit/>
          </a:bodyPr>
          <a:lstStyle/>
          <a:p>
            <a:r>
              <a:rPr lang="en-GB" dirty="0"/>
              <a:t>Create A Listing/ Request Item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A2ABC-B3C6-7F08-591E-2D37EE7EA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800930"/>
            <a:ext cx="7183597" cy="2256390"/>
          </a:xfrm>
        </p:spPr>
        <p:txBody>
          <a:bodyPr>
            <a:normAutofit/>
          </a:bodyPr>
          <a:lstStyle/>
          <a:p>
            <a:pPr>
              <a:buClr>
                <a:srgbClr val="75E9F9"/>
              </a:buClr>
            </a:pPr>
            <a:r>
              <a:rPr lang="en-GB" dirty="0"/>
              <a:t>Educational User:</a:t>
            </a:r>
          </a:p>
          <a:p>
            <a:pPr>
              <a:buClr>
                <a:srgbClr val="75E9F9"/>
              </a:buClr>
            </a:pPr>
            <a:r>
              <a:rPr lang="en-GB" dirty="0"/>
              <a:t>Create A Listing : Allows the user to create a listing = will be put into the database</a:t>
            </a:r>
          </a:p>
          <a:p>
            <a:pPr>
              <a:buClr>
                <a:srgbClr val="75E9F9"/>
              </a:buClr>
            </a:pPr>
            <a:r>
              <a:rPr lang="en-GB" dirty="0"/>
              <a:t>Private User:</a:t>
            </a:r>
          </a:p>
          <a:p>
            <a:pPr>
              <a:buClr>
                <a:srgbClr val="75E9F9"/>
              </a:buClr>
            </a:pPr>
            <a:r>
              <a:rPr lang="en-GB" dirty="0"/>
              <a:t>Request Item: This allows the private user to “claim” or request an item on the website.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CEF99-3CD7-1FBF-22F3-224E9C65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14" y="3306052"/>
            <a:ext cx="5078210" cy="3035334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CDCF41A-156A-C1F0-7CE0-3884BF7B3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84" y="3306053"/>
            <a:ext cx="5489646" cy="30353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1FE48-3508-A93A-74E7-0ED21945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B3915-A586-C09F-4860-03693798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0930"/>
            <a:ext cx="3568661" cy="2256390"/>
          </a:xfrm>
        </p:spPr>
        <p:txBody>
          <a:bodyPr anchor="ctr">
            <a:normAutofit/>
          </a:bodyPr>
          <a:lstStyle/>
          <a:p>
            <a:r>
              <a:rPr lang="en-GB" dirty="0"/>
              <a:t>Close Listing/Requested Items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65FA7-51BE-BE3A-AEAC-3473A8B6C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800930"/>
            <a:ext cx="7183597" cy="2256390"/>
          </a:xfrm>
        </p:spPr>
        <p:txBody>
          <a:bodyPr>
            <a:normAutofit/>
          </a:bodyPr>
          <a:lstStyle/>
          <a:p>
            <a:pPr>
              <a:buClr>
                <a:srgbClr val="75E9F9"/>
              </a:buClr>
            </a:pPr>
            <a:r>
              <a:rPr lang="en-GB" dirty="0"/>
              <a:t>Educational User:</a:t>
            </a:r>
            <a:endParaRPr lang="en-GB"/>
          </a:p>
          <a:p>
            <a:pPr>
              <a:buClr>
                <a:srgbClr val="75E9F9"/>
              </a:buClr>
            </a:pPr>
            <a:r>
              <a:rPr lang="en-GB" dirty="0"/>
              <a:t>Close Listing Screen: This screen allows the educational to close of their listings</a:t>
            </a:r>
            <a:endParaRPr lang="en-GB"/>
          </a:p>
          <a:p>
            <a:pPr>
              <a:buClr>
                <a:srgbClr val="75E9F9"/>
              </a:buClr>
            </a:pPr>
            <a:r>
              <a:rPr lang="en-GB" dirty="0"/>
              <a:t>Private User:</a:t>
            </a:r>
            <a:endParaRPr lang="en-GB"/>
          </a:p>
          <a:p>
            <a:pPr>
              <a:buClr>
                <a:srgbClr val="75E9F9"/>
              </a:buClr>
            </a:pPr>
            <a:r>
              <a:rPr lang="en-GB" dirty="0"/>
              <a:t>Requested Items Screen: Allows the user to look at items that they have requested</a:t>
            </a:r>
            <a:endParaRPr lang="en-GB"/>
          </a:p>
        </p:txBody>
      </p:sp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A97FF3AA-A70C-B306-517F-F468C90C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6" y="3261798"/>
            <a:ext cx="5078210" cy="304692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F26E69F-7C95-F90C-F68C-7681D785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57" y="3375228"/>
            <a:ext cx="5489646" cy="2785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E6EB-0058-3887-8C13-DF4E3C61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>
                <a:solidFill>
                  <a:srgbClr val="75E9F9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75E9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9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9F55F-4482-4941-C753-A6E663FC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26" y="1419225"/>
            <a:ext cx="4320227" cy="2395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LogOUT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E3E9-DAC5-EB14-F8FD-2E869FCCF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126" y="3824577"/>
            <a:ext cx="4320228" cy="1614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cap="all">
                <a:solidFill>
                  <a:srgbClr val="FFFFFF">
                    <a:alpha val="75000"/>
                  </a:srgbClr>
                </a:solidFill>
              </a:rPr>
              <a:t>These screens </a:t>
            </a:r>
            <a:r>
              <a:rPr lang="en-US" sz="1800" cap="all" dirty="0">
                <a:solidFill>
                  <a:srgbClr val="FFFFFF">
                    <a:alpha val="75000"/>
                  </a:srgbClr>
                </a:solidFill>
              </a:rPr>
              <a:t>allows the Educational User and Private User to log out of </a:t>
            </a:r>
            <a:r>
              <a:rPr lang="en-US" sz="1800" cap="all">
                <a:solidFill>
                  <a:srgbClr val="FFFFFF">
                    <a:alpha val="75000"/>
                  </a:srgbClr>
                </a:solidFill>
              </a:rPr>
              <a:t>their accounts</a:t>
            </a:r>
            <a:endParaRPr lang="en-US" sz="1800" cap="all" dirty="0">
              <a:solidFill>
                <a:srgbClr val="FFFFFF">
                  <a:alpha val="75000"/>
                </a:srgbClr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9A0502-F5B4-C0E2-BEF7-B615D97A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421" y="607245"/>
            <a:ext cx="5374916" cy="272777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DC3F73F-79FA-241E-9C46-69E0D154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204" y="3640668"/>
            <a:ext cx="5418518" cy="27498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9DAB4-ECD1-D911-67A4-FD1C169D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84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F2A27-7355-9554-870C-541CFF6B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/>
              <a:t>Ethical Impact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B58727D0-A2DB-774B-63F9-5900F952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372" y="2499053"/>
            <a:ext cx="3405393" cy="34053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4FD07-8C19-4500-73F4-FB247368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E" b="1">
                <a:latin typeface="Times New Roman"/>
                <a:cs typeface="Times New Roman"/>
              </a:rPr>
              <a:t>1.Promoting Re-Use</a:t>
            </a:r>
            <a:endParaRPr lang="en-US">
              <a:latin typeface="Times New Roman"/>
              <a:cs typeface="Times New Roman"/>
            </a:endParaRP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This solution would help to promote re-use = Where technology is technology is not thrown away and instead used again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E" b="1">
                <a:latin typeface="Times New Roman"/>
                <a:cs typeface="Times New Roman"/>
              </a:rPr>
              <a:t>2.Promoting Proper Recycling</a:t>
            </a:r>
            <a:endParaRPr lang="en-US">
              <a:latin typeface="Times New Roman"/>
              <a:cs typeface="Times New Roman"/>
            </a:endParaRP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Can be used to promote proper recycling within society at large </a:t>
            </a: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Make sure that electronics are properly recycled instead of being thrown into the landfill. </a:t>
            </a: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Where they can do real harm to the environment and once they go into the landfill it also harder to get rid of them effectively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F90AF-A0BA-DE42-FDC3-3F40D3F0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72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Recycle">
            <a:extLst>
              <a:ext uri="{FF2B5EF4-FFF2-40B4-BE49-F238E27FC236}">
                <a16:creationId xmlns:a16="http://schemas.microsoft.com/office/drawing/2014/main" id="{8F72352A-8768-8A0A-8DC8-5EB4F9B2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372" y="2499053"/>
            <a:ext cx="3405393" cy="34053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805AB-B297-9536-C1FD-0DC2E1C4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E" b="1">
                <a:latin typeface="Times New Roman"/>
                <a:cs typeface="Times New Roman"/>
              </a:rPr>
              <a:t>Reducing the Amount of Harmful Chemicals released into the Atmosphere</a:t>
            </a:r>
            <a:endParaRPr lang="en-US">
              <a:latin typeface="Times New Roman"/>
              <a:cs typeface="Times New Roman"/>
            </a:endParaRP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Proper recycling and re-use of IT equipment = reduces the amount of harmful chemicals being released into the atmosphere</a:t>
            </a: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 As “70%”</a:t>
            </a:r>
            <a:r>
              <a:rPr lang="en-IE" b="1" i="1">
                <a:latin typeface="Times New Roman"/>
                <a:cs typeface="Times New Roman"/>
              </a:rPr>
              <a:t> </a:t>
            </a:r>
            <a:r>
              <a:rPr lang="en-IE">
                <a:latin typeface="Times New Roman"/>
                <a:cs typeface="Times New Roman"/>
              </a:rPr>
              <a:t>(TheWorldCounts,2023)</a:t>
            </a:r>
            <a:r>
              <a:rPr lang="en-IE">
                <a:latin typeface="Calibri"/>
                <a:ea typeface="Calibri"/>
                <a:cs typeface="Calibri"/>
              </a:rPr>
              <a:t> </a:t>
            </a:r>
            <a:r>
              <a:rPr lang="en-IE">
                <a:latin typeface="Times New Roman"/>
                <a:cs typeface="Times New Roman"/>
              </a:rPr>
              <a:t>of E-waste is Toxic and this toxic E-waste can harm the environment and cause problems.</a:t>
            </a:r>
            <a:endParaRPr lang="en-US">
              <a:latin typeface="Times New Roman"/>
              <a:cs typeface="Times New Roman"/>
            </a:endParaRP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As harmful chemicals can harm plants and pollute the ground =Making sure that nothing can grow in those areas. </a:t>
            </a:r>
          </a:p>
          <a:p>
            <a:pPr marL="305435" indent="-305435">
              <a:lnSpc>
                <a:spcPct val="100000"/>
              </a:lnSpc>
            </a:pPr>
            <a:r>
              <a:rPr lang="en-IE">
                <a:latin typeface="Times New Roman"/>
                <a:cs typeface="Times New Roman"/>
              </a:rPr>
              <a:t>Important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D9BC6-76F8-7CF9-ABA1-F7B3BDFF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7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CFD61-D36B-3EF2-BD9C-D77B40B5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Conclusion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EC297-AFAA-F313-2FDE-59029B301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305435" indent="-305435"/>
            <a:r>
              <a:rPr lang="en-US" dirty="0">
                <a:solidFill>
                  <a:schemeClr val="tx2"/>
                </a:solidFill>
              </a:rPr>
              <a:t>In this conclusion this presentation details all the work completed on the Second Life IT &amp; Recycle Project.</a:t>
            </a:r>
          </a:p>
          <a:p>
            <a:pPr marL="305435" indent="-305435"/>
            <a:r>
              <a:rPr lang="en-US" dirty="0">
                <a:solidFill>
                  <a:schemeClr val="tx2"/>
                </a:solidFill>
              </a:rPr>
              <a:t>The changes that would be made if this project was done again is that. </a:t>
            </a:r>
            <a:r>
              <a:rPr lang="en-US" dirty="0" err="1">
                <a:solidFill>
                  <a:schemeClr val="tx2"/>
                </a:solidFill>
              </a:rPr>
              <a:t>Wordpress</a:t>
            </a:r>
            <a:r>
              <a:rPr lang="en-US" dirty="0">
                <a:solidFill>
                  <a:schemeClr val="tx2"/>
                </a:solidFill>
              </a:rPr>
              <a:t> would be used to manage the overall structure of the website. To make it easier to develop the site.</a:t>
            </a:r>
          </a:p>
        </p:txBody>
      </p:sp>
      <p:pic>
        <p:nvPicPr>
          <p:cNvPr id="5" name="Picture 4" descr="Illustration of people on a blockchain">
            <a:extLst>
              <a:ext uri="{FF2B5EF4-FFF2-40B4-BE49-F238E27FC236}">
                <a16:creationId xmlns:a16="http://schemas.microsoft.com/office/drawing/2014/main" id="{6AB05C0C-F37B-2137-F93D-6F5205FCA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6" r="28402" b="-8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EC3B2-3511-6AD1-9F5F-4E25E681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3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77239-5043-6F81-6344-A9039DA5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544898"/>
            <a:ext cx="6309003" cy="1013800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tx2"/>
                </a:solidFill>
              </a:rPr>
              <a:t>References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D569-0B68-DA4A-1D89-317E1D67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TheWorldCounts</a:t>
            </a:r>
            <a:r>
              <a:rPr lang="en-IE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Electronic Waste Facts [Online]</a:t>
            </a:r>
            <a:endParaRPr lang="en-GB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E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Available: </a:t>
            </a:r>
            <a:endParaRPr lang="en-GB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E" sz="1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https://www.theworldcounts.com/challenges/planet-earth/waste/electronic-waste-facts</a:t>
            </a:r>
            <a:endParaRPr lang="en-GB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E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[Accessed 6</a:t>
            </a:r>
            <a:r>
              <a:rPr lang="en-IE" sz="1800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October 2023]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WordPress (2024) WordPress </a:t>
            </a:r>
            <a:r>
              <a:rPr lang="en-IE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[Online]</a:t>
            </a:r>
            <a:endParaRPr lang="en-IE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Available: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https://wordpress.com/</a:t>
            </a:r>
            <a:endParaRPr lang="en-IE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Accessed 13t</a:t>
            </a:r>
            <a:r>
              <a:rPr lang="en-IE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April 2024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IE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305435" indent="-305435"/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2E83E722-CE73-1C34-B757-C130405E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2" r="46013" b="-3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798A6-29E2-50F8-6166-07D423E6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31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756F-FBCB-8BE3-0F46-C5F37A3F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8F6A1-1E9D-57F3-D396-E727F77BF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Data &amp; IT Law (2024) THE OVERVIEW OF 15 GDPR COMPLIANCE OBLIGATIONS FOR A COMPANY PROCESSING PERSONAL DATA </a:t>
            </a:r>
            <a:r>
              <a:rPr lang="en-IE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[Online]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Available: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https://www.dataitlaw.com/overview-15-gdpr-compliance-obligations/#:~:text=implement%20measures%20to%20ensure%20a,data%20as%20much%20as%20possible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Accessed 13</a:t>
            </a:r>
            <a:r>
              <a:rPr lang="en-IE" sz="1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IE" sz="18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IE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April 2024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AE660-B8D7-E223-30F4-0271C3FB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6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/>
              <a:t>Introduction To this Project (Second Life IT &amp; Recycle)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Schoolhouse">
            <a:extLst>
              <a:ext uri="{FF2B5EF4-FFF2-40B4-BE49-F238E27FC236}">
                <a16:creationId xmlns:a16="http://schemas.microsoft.com/office/drawing/2014/main" id="{BE4D6252-36DE-3B61-0911-17953F442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372" y="2499053"/>
            <a:ext cx="3405393" cy="340539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2CE72F-E56A-B82D-6E0A-22AA057A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The goal of this project was:</a:t>
            </a:r>
            <a:endParaRPr lang="en-US"/>
          </a:p>
          <a:p>
            <a:pPr marL="0" indent="0">
              <a:buNone/>
            </a:pPr>
            <a:r>
              <a:rPr lang="en-GB"/>
              <a:t>1.To design a service and a website to allow people from schools/colleges to put up listings on the website. For items that the schools and colleges no longer need</a:t>
            </a:r>
          </a:p>
          <a:p>
            <a:pPr marL="0" indent="0">
              <a:buNone/>
            </a:pPr>
            <a:r>
              <a:rPr lang="en-GB"/>
              <a:t>2. Allow private individuals to claim those no longer needed items.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E0D69-ADB7-0F9E-3188-9B5BCFD9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1DD7-9DBD-1600-CDEE-C22C352F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Dimensions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42163F-CE54-0D21-B3E7-7A179DF650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62844"/>
              </p:ext>
            </p:extLst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40997-3621-036D-73B9-89835649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5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B4898-D69C-75E6-C437-BF72F513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62711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Research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AA0C897E-7B5A-FA41-EFAD-65BABD073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58" y="1478865"/>
            <a:ext cx="6309003" cy="5057093"/>
          </a:xfrm>
        </p:spPr>
        <p:txBody>
          <a:bodyPr>
            <a:normAutofit/>
          </a:bodyPr>
          <a:lstStyle/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Research was done inside the college to find out how the SETU Carlow currently disposes of equipment</a:t>
            </a:r>
          </a:p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Research conducted = on the competitors of the service like Adverts, </a:t>
            </a:r>
            <a:r>
              <a:rPr lang="en-US" dirty="0" err="1">
                <a:solidFill>
                  <a:schemeClr val="tx2"/>
                </a:solidFill>
              </a:rPr>
              <a:t>Ebay</a:t>
            </a:r>
            <a:r>
              <a:rPr lang="en-US" dirty="0">
                <a:solidFill>
                  <a:schemeClr val="tx2"/>
                </a:solidFill>
              </a:rPr>
              <a:t> and Facebook Marketplace.</a:t>
            </a:r>
          </a:p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One thing that helped me during this project was a paper on</a:t>
            </a:r>
            <a:r>
              <a:rPr lang="en-US" b="1" dirty="0">
                <a:solidFill>
                  <a:schemeClr val="tx2"/>
                </a:solidFill>
              </a:rPr>
              <a:t> Recycling and Re-Use Of mobile phones:</a:t>
            </a:r>
            <a:endParaRPr lang="en-US" b="1" dirty="0">
              <a:solidFill>
                <a:schemeClr val="tx2"/>
              </a:solidFill>
              <a:ea typeface="Calibri Light"/>
              <a:cs typeface="Calibri Light"/>
            </a:endParaRPr>
          </a:p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latin typeface="Franklin Gothic Book"/>
                <a:ea typeface="Calibri Light"/>
                <a:cs typeface="Calibri Light"/>
              </a:rPr>
              <a:t>1.Which helped identify "Pain points" when it comes to acquiring and Re-using technology</a:t>
            </a:r>
            <a:endParaRPr lang="en-US" b="1" dirty="0">
              <a:solidFill>
                <a:schemeClr val="tx2"/>
              </a:solidFill>
              <a:latin typeface="Franklin Gothic Book"/>
              <a:ea typeface="Calibri Light"/>
              <a:cs typeface="Calibri Light"/>
            </a:endParaRPr>
          </a:p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latin typeface="Franklin Gothic Book" panose="020B0502020104020203"/>
                <a:ea typeface="Calibri Light"/>
                <a:cs typeface="Calibri Light"/>
              </a:rPr>
              <a:t>2.Gave ideas on how to tackle these issues effectively</a:t>
            </a:r>
          </a:p>
          <a:p>
            <a:pPr marL="305435" indent="-305435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ea typeface="Calibri Light"/>
                <a:cs typeface="Calibri Light"/>
              </a:rPr>
              <a:t>3.It helped inform me on how organizations of both large and small size get rid of equipment currently (</a:t>
            </a:r>
            <a:r>
              <a:rPr lang="en-US" dirty="0" err="1">
                <a:solidFill>
                  <a:schemeClr val="tx2"/>
                </a:solidFill>
                <a:ea typeface="Calibri Light"/>
                <a:cs typeface="Calibri Light"/>
              </a:rPr>
              <a:t>ie</a:t>
            </a:r>
            <a:r>
              <a:rPr lang="en-US" dirty="0">
                <a:solidFill>
                  <a:schemeClr val="tx2"/>
                </a:solidFill>
                <a:ea typeface="Calibri Light"/>
                <a:cs typeface="Calibri Light"/>
              </a:rPr>
              <a:t> through contractors or other agreements)</a:t>
            </a:r>
          </a:p>
          <a:p>
            <a:pPr marL="305435" indent="-305435">
              <a:lnSpc>
                <a:spcPct val="100000"/>
              </a:lnSpc>
            </a:pPr>
            <a:endParaRPr lang="en-US" b="1" dirty="0">
              <a:solidFill>
                <a:schemeClr val="tx2"/>
              </a:solidFill>
              <a:ea typeface="Calibri Light"/>
              <a:cs typeface="Calibri Light"/>
            </a:endParaRPr>
          </a:p>
          <a:p>
            <a:pPr marL="305435" indent="-305435">
              <a:lnSpc>
                <a:spcPct val="100000"/>
              </a:lnSpc>
            </a:pPr>
            <a:endParaRPr lang="en-US" dirty="0">
              <a:solidFill>
                <a:schemeClr val="tx2"/>
              </a:solidFill>
              <a:ea typeface="Calibri Light"/>
              <a:cs typeface="Calibri Light"/>
            </a:endParaRPr>
          </a:p>
          <a:p>
            <a:pPr marL="305435" indent="-305435">
              <a:lnSpc>
                <a:spcPct val="100000"/>
              </a:lnSpc>
            </a:pPr>
            <a:endParaRPr lang="en-US" dirty="0">
              <a:solidFill>
                <a:schemeClr val="tx2"/>
              </a:solidFill>
              <a:ea typeface="Calibri Light"/>
              <a:cs typeface="Calibri Light"/>
            </a:endParaRPr>
          </a:p>
        </p:txBody>
      </p:sp>
      <p:pic>
        <p:nvPicPr>
          <p:cNvPr id="32" name="Picture 31" descr="Piles of paperwork">
            <a:extLst>
              <a:ext uri="{FF2B5EF4-FFF2-40B4-BE49-F238E27FC236}">
                <a16:creationId xmlns:a16="http://schemas.microsoft.com/office/drawing/2014/main" id="{F2D7E46B-F3CE-E0BD-E810-B82731588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32" r="23790" b="4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1E00D8-490C-E4E1-241C-066CD9A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4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48D3-72FF-CC5B-D56D-D02D9DEA6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68801"/>
          </a:xfrm>
        </p:spPr>
        <p:txBody>
          <a:bodyPr>
            <a:normAutofit/>
          </a:bodyPr>
          <a:lstStyle/>
          <a:p>
            <a:r>
              <a:rPr lang="en-US" sz="320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83D6D-9AE8-6DCB-AB0B-DDF4694FF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08945"/>
            <a:ext cx="3272351" cy="4488123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Lastly a survey was conducted to see:</a:t>
            </a:r>
          </a:p>
          <a:p>
            <a:pPr marL="305435" indent="-305435"/>
            <a:r>
              <a:rPr lang="en-US"/>
              <a:t>1.How much interest there would be in a service,</a:t>
            </a:r>
          </a:p>
          <a:p>
            <a:pPr marL="305435" indent="-305435"/>
            <a:r>
              <a:rPr lang="en-US"/>
              <a:t>2.where do people get their equipment from right now</a:t>
            </a:r>
          </a:p>
          <a:p>
            <a:pPr marL="305435" indent="-305435"/>
            <a:r>
              <a:rPr lang="en-US"/>
              <a:t>3.What features they would like implemented into the service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4D7CB-0C91-49BA-BDC8-628D4E04E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5433" y="1892371"/>
            <a:ext cx="3680469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4597210-C9D4-41A2-D9C0-AD265A11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931" y="4447816"/>
            <a:ext cx="3466948" cy="16913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4FA9EC-3E4B-41A6-9164-6C10794D7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493" y="1892371"/>
            <a:ext cx="3699935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832866B-050E-0320-86C0-1A452C312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842" y="2254035"/>
            <a:ext cx="3427521" cy="1477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AA1860-70B6-4D74-8E50-89C5CFA4E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598" y="4186861"/>
            <a:ext cx="3680469" cy="221020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text and orange circle&#10;&#10;Description automatically generated">
            <a:extLst>
              <a:ext uri="{FF2B5EF4-FFF2-40B4-BE49-F238E27FC236}">
                <a16:creationId xmlns:a16="http://schemas.microsoft.com/office/drawing/2014/main" id="{6936B037-E329-D196-5575-FB979D783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32" y="2253412"/>
            <a:ext cx="3569051" cy="13697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29AD4A-E36E-4F0A-8B45-7B13633DA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493" y="4193108"/>
            <a:ext cx="3699935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 repair service&#10;&#10;Description automatically generated">
            <a:extLst>
              <a:ext uri="{FF2B5EF4-FFF2-40B4-BE49-F238E27FC236}">
                <a16:creationId xmlns:a16="http://schemas.microsoft.com/office/drawing/2014/main" id="{53CFBF4B-0EC4-8F47-8756-1A773074D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661" y="4249716"/>
            <a:ext cx="3451125" cy="207812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1C2A90-D1DA-084A-0CDF-A6EDC612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C7518-977F-9D21-DDE1-400AD00D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Business 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F359-29FA-7653-E077-178657B9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When it comes to the business aspect a SWOT analysis was conducted on the service itself:</a:t>
            </a: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2EDD9-534C-E9F8-A9DD-4C31CD5F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632" y="936141"/>
            <a:ext cx="6152700" cy="49683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B2EDE-9398-A69D-7954-2B055816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67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CF046-D6BE-6363-2BFB-17989DAD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5 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BA2E2-8A8D-AFEC-654A-B8832ECA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pPr marL="305435" indent="-305435"/>
            <a:r>
              <a:rPr lang="en-GB">
                <a:solidFill>
                  <a:srgbClr val="FFFFFF"/>
                </a:solidFill>
              </a:rPr>
              <a:t>Another part that was made out was a 5-year plan </a:t>
            </a:r>
            <a:endParaRPr lang="en-US">
              <a:solidFill>
                <a:srgbClr val="FFFFFF"/>
              </a:solidFill>
            </a:endParaRPr>
          </a:p>
          <a:p>
            <a:pPr marL="305435" indent="-305435">
              <a:buFont typeface="Wingdings 2"/>
            </a:pPr>
            <a:r>
              <a:rPr lang="en-GB">
                <a:solidFill>
                  <a:srgbClr val="FFFFFF"/>
                </a:solidFill>
              </a:rPr>
              <a:t>Involves all the expenses and income for the business  </a:t>
            </a:r>
          </a:p>
          <a:p>
            <a:pPr marL="305435" indent="-305435"/>
            <a:r>
              <a:rPr lang="en-GB">
                <a:solidFill>
                  <a:srgbClr val="FFFFFF"/>
                </a:solidFill>
              </a:rPr>
              <a:t>The Gross Profit and Net Profit Figures are also included</a:t>
            </a:r>
          </a:p>
          <a:p>
            <a:pPr marL="305435" indent="-305435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A table with numbers and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2665AA95-B02C-AB0C-9F22-E3C4FEA39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1" y="1272156"/>
            <a:ext cx="6831503" cy="42962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755F1-906D-11FB-4055-7BE8ACB1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54493-A767-CB54-1B8D-DE730868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/>
              <a:t>Business Requirements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ice">
            <a:extLst>
              <a:ext uri="{FF2B5EF4-FFF2-40B4-BE49-F238E27FC236}">
                <a16:creationId xmlns:a16="http://schemas.microsoft.com/office/drawing/2014/main" id="{439F1683-DFE7-3F35-8AEE-03B524CF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2372" y="2499053"/>
            <a:ext cx="3405393" cy="34053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85D2D-4EA6-830C-4876-0A1011020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Were also extrapolated like</a:t>
            </a:r>
          </a:p>
          <a:p>
            <a:pPr marL="305435" indent="-305435"/>
            <a:r>
              <a:rPr lang="en-US"/>
              <a:t>Is the solution:</a:t>
            </a:r>
          </a:p>
          <a:p>
            <a:pPr marL="305435" indent="-305435"/>
            <a:r>
              <a:rPr lang="en-US" b="1"/>
              <a:t>Cost Effective ?</a:t>
            </a:r>
          </a:p>
          <a:p>
            <a:pPr marL="305435" indent="-305435"/>
            <a:r>
              <a:rPr lang="en-US" b="1"/>
              <a:t>Scalable ?</a:t>
            </a:r>
          </a:p>
          <a:p>
            <a:pPr marL="305435" indent="-305435"/>
            <a:r>
              <a:rPr lang="en-US" b="1"/>
              <a:t>Accurate and Reliable ?</a:t>
            </a:r>
          </a:p>
          <a:p>
            <a:pPr marL="305435" indent="-305435"/>
            <a:r>
              <a:rPr lang="en-US"/>
              <a:t>Among other Requirements 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750EB-5E90-3C64-696A-255FBE16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7963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FCE376224CD4CB5B521E75455115D" ma:contentTypeVersion="14" ma:contentTypeDescription="Create a new document." ma:contentTypeScope="" ma:versionID="7e58753e81e12cb9b1bb1c6797814de8">
  <xsd:schema xmlns:xsd="http://www.w3.org/2001/XMLSchema" xmlns:xs="http://www.w3.org/2001/XMLSchema" xmlns:p="http://schemas.microsoft.com/office/2006/metadata/properties" xmlns:ns3="69e9b1cc-c97a-421a-a055-0a6a5d10116c" xmlns:ns4="89270a34-4d64-4223-8d62-d5ed46f566ed" targetNamespace="http://schemas.microsoft.com/office/2006/metadata/properties" ma:root="true" ma:fieldsID="b91b06417eb90010f733a274ac2927d6" ns3:_="" ns4:_="">
    <xsd:import namespace="69e9b1cc-c97a-421a-a055-0a6a5d10116c"/>
    <xsd:import namespace="89270a34-4d64-4223-8d62-d5ed46f566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9b1cc-c97a-421a-a055-0a6a5d1011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70a34-4d64-4223-8d62-d5ed46f566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9e9b1cc-c97a-421a-a055-0a6a5d10116c" xsi:nil="true"/>
  </documentManagement>
</p:properties>
</file>

<file path=customXml/itemProps1.xml><?xml version="1.0" encoding="utf-8"?>
<ds:datastoreItem xmlns:ds="http://schemas.openxmlformats.org/officeDocument/2006/customXml" ds:itemID="{5F60962A-8ADE-4400-875C-B5A4E5D18768}">
  <ds:schemaRefs>
    <ds:schemaRef ds:uri="69e9b1cc-c97a-421a-a055-0a6a5d10116c"/>
    <ds:schemaRef ds:uri="89270a34-4d64-4223-8d62-d5ed46f5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289AE2-D2AE-49D1-AFAC-3A79F6794255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89270a34-4d64-4223-8d62-d5ed46f566ed"/>
    <ds:schemaRef ds:uri="http://purl.org/dc/elements/1.1/"/>
    <ds:schemaRef ds:uri="69e9b1cc-c97a-421a-a055-0a6a5d10116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{B4D22740-18F7-4105-AAE0-95EC559F62EA}tf33552983_win32</Template>
  <TotalTime>1332</TotalTime>
  <Words>1395</Words>
  <Application>Microsoft Office PowerPoint</Application>
  <PresentationFormat>Widescreen</PresentationFormat>
  <Paragraphs>166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Calibri</vt:lpstr>
      <vt:lpstr>Calibri Light</vt:lpstr>
      <vt:lpstr>Franklin Gothic Book</vt:lpstr>
      <vt:lpstr>Franklin Gothic Demi</vt:lpstr>
      <vt:lpstr>Times New Roman</vt:lpstr>
      <vt:lpstr>Wingdings 2</vt:lpstr>
      <vt:lpstr>DividendVTI</vt:lpstr>
      <vt:lpstr>Second Life IT &amp; Recycle</vt:lpstr>
      <vt:lpstr>Project Research and Preparation </vt:lpstr>
      <vt:lpstr>Introduction To this Project (Second Life IT &amp; Recycle)</vt:lpstr>
      <vt:lpstr>Project Dimensions</vt:lpstr>
      <vt:lpstr>Research</vt:lpstr>
      <vt:lpstr>Survey</vt:lpstr>
      <vt:lpstr>Business Aspect</vt:lpstr>
      <vt:lpstr>5 Year Plan</vt:lpstr>
      <vt:lpstr>Business Requirements </vt:lpstr>
      <vt:lpstr>Laws and Legislation </vt:lpstr>
      <vt:lpstr>Technical Aspects</vt:lpstr>
      <vt:lpstr>Evaluation Section</vt:lpstr>
      <vt:lpstr>Technologies being used</vt:lpstr>
      <vt:lpstr>PRoject work</vt:lpstr>
      <vt:lpstr>PowerPoint Presentation</vt:lpstr>
      <vt:lpstr>Screens </vt:lpstr>
      <vt:lpstr>Registration Screens</vt:lpstr>
      <vt:lpstr>Login Screens</vt:lpstr>
      <vt:lpstr>Search Items/Items Available</vt:lpstr>
      <vt:lpstr>Create A Listing/ Request Item</vt:lpstr>
      <vt:lpstr>Close Listing/Requested Items </vt:lpstr>
      <vt:lpstr>LogOUT Screen</vt:lpstr>
      <vt:lpstr>Ethical Impact</vt:lpstr>
      <vt:lpstr>PowerPoint Presentation</vt:lpstr>
      <vt:lpstr>Conclusion </vt:lpstr>
      <vt:lpstr>References</vt:lpstr>
      <vt:lpstr>References Continued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 Life IT &amp; Recycle</dc:title>
  <dc:creator>Dominik Galgus</dc:creator>
  <cp:lastModifiedBy>Dominik Galgus</cp:lastModifiedBy>
  <cp:revision>2</cp:revision>
  <dcterms:created xsi:type="dcterms:W3CDTF">2024-03-28T22:24:46Z</dcterms:created>
  <dcterms:modified xsi:type="dcterms:W3CDTF">2024-04-14T20:39:49Z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0x0101009EDFCE376224CD4CB5B521E75455115D</vt:lpwstr>
  </property>
</Properties>
</file>